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6" r:id="rId5"/>
    <p:sldId id="334" r:id="rId6"/>
    <p:sldId id="325" r:id="rId7"/>
    <p:sldId id="374" r:id="rId8"/>
    <p:sldId id="328" r:id="rId9"/>
    <p:sldId id="324" r:id="rId10"/>
    <p:sldId id="371" r:id="rId11"/>
    <p:sldId id="331" r:id="rId12"/>
    <p:sldId id="335" r:id="rId13"/>
    <p:sldId id="336" r:id="rId14"/>
    <p:sldId id="349" r:id="rId15"/>
    <p:sldId id="358" r:id="rId16"/>
    <p:sldId id="326" r:id="rId17"/>
    <p:sldId id="367" r:id="rId18"/>
    <p:sldId id="338" r:id="rId19"/>
    <p:sldId id="368" r:id="rId20"/>
    <p:sldId id="340" r:id="rId21"/>
    <p:sldId id="363" r:id="rId22"/>
    <p:sldId id="353" r:id="rId23"/>
    <p:sldId id="372" r:id="rId24"/>
    <p:sldId id="327" r:id="rId25"/>
    <p:sldId id="375" r:id="rId26"/>
    <p:sldId id="376" r:id="rId27"/>
    <p:sldId id="377" r:id="rId28"/>
    <p:sldId id="343" r:id="rId29"/>
    <p:sldId id="276" r:id="rId30"/>
    <p:sldId id="344" r:id="rId31"/>
    <p:sldId id="345" r:id="rId32"/>
    <p:sldId id="346" r:id="rId33"/>
    <p:sldId id="348" r:id="rId34"/>
    <p:sldId id="347" r:id="rId35"/>
  </p:sldIdLst>
  <p:sldSz cx="12192000" cy="6858000"/>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4286" autoAdjust="0"/>
  </p:normalViewPr>
  <p:slideViewPr>
    <p:cSldViewPr snapToGrid="0">
      <p:cViewPr varScale="1">
        <p:scale>
          <a:sx n="104" d="100"/>
          <a:sy n="104" d="100"/>
        </p:scale>
        <p:origin x="9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1760" tIns="45880" rIns="91760" bIns="45880" rtlCol="0"/>
          <a:lstStyle>
            <a:lvl1pPr algn="l">
              <a:defRPr sz="1200"/>
            </a:lvl1pPr>
          </a:lstStyle>
          <a:p>
            <a:endParaRPr lang="en-GB"/>
          </a:p>
        </p:txBody>
      </p:sp>
      <p:sp>
        <p:nvSpPr>
          <p:cNvPr id="3" name="Date Placeholder 2"/>
          <p:cNvSpPr>
            <a:spLocks noGrp="1"/>
          </p:cNvSpPr>
          <p:nvPr>
            <p:ph type="dt" idx="1"/>
          </p:nvPr>
        </p:nvSpPr>
        <p:spPr>
          <a:xfrm>
            <a:off x="3889109" y="0"/>
            <a:ext cx="2975240" cy="501640"/>
          </a:xfrm>
          <a:prstGeom prst="rect">
            <a:avLst/>
          </a:prstGeom>
        </p:spPr>
        <p:txBody>
          <a:bodyPr vert="horz" lIns="91760" tIns="45880" rIns="91760" bIns="45880" rtlCol="0"/>
          <a:lstStyle>
            <a:lvl1pPr algn="r">
              <a:defRPr sz="1200"/>
            </a:lvl1pPr>
          </a:lstStyle>
          <a:p>
            <a:fld id="{E2463440-BFF5-4E68-8544-9AECACEA25AB}" type="datetimeFigureOut">
              <a:rPr lang="en-GB" smtClean="0"/>
              <a:t>24/03/2024</a:t>
            </a:fld>
            <a:endParaRPr lang="en-GB"/>
          </a:p>
        </p:txBody>
      </p:sp>
      <p:sp>
        <p:nvSpPr>
          <p:cNvPr id="4" name="Slide Image Placeholder 3"/>
          <p:cNvSpPr>
            <a:spLocks noGrp="1" noRot="1" noChangeAspect="1"/>
          </p:cNvSpPr>
          <p:nvPr>
            <p:ph type="sldImg" idx="2"/>
          </p:nvPr>
        </p:nvSpPr>
        <p:spPr>
          <a:xfrm>
            <a:off x="433388" y="1249363"/>
            <a:ext cx="5999162" cy="3375025"/>
          </a:xfrm>
          <a:prstGeom prst="rect">
            <a:avLst/>
          </a:prstGeom>
          <a:noFill/>
          <a:ln w="12700">
            <a:solidFill>
              <a:prstClr val="black"/>
            </a:solidFill>
          </a:ln>
        </p:spPr>
        <p:txBody>
          <a:bodyPr vert="horz" lIns="91760" tIns="45880" rIns="91760" bIns="45880" rtlCol="0" anchor="ctr"/>
          <a:lstStyle/>
          <a:p>
            <a:endParaRPr lang="en-GB"/>
          </a:p>
        </p:txBody>
      </p:sp>
      <p:sp>
        <p:nvSpPr>
          <p:cNvPr id="5" name="Notes Placeholder 4"/>
          <p:cNvSpPr>
            <a:spLocks noGrp="1"/>
          </p:cNvSpPr>
          <p:nvPr>
            <p:ph type="body" sz="quarter" idx="3"/>
          </p:nvPr>
        </p:nvSpPr>
        <p:spPr>
          <a:xfrm>
            <a:off x="686594" y="4811574"/>
            <a:ext cx="5492750" cy="3936742"/>
          </a:xfrm>
          <a:prstGeom prst="rect">
            <a:avLst/>
          </a:prstGeom>
        </p:spPr>
        <p:txBody>
          <a:bodyPr vert="horz" lIns="91760" tIns="45880" rIns="91760" bIns="458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6437"/>
            <a:ext cx="2975240" cy="501639"/>
          </a:xfrm>
          <a:prstGeom prst="rect">
            <a:avLst/>
          </a:prstGeom>
        </p:spPr>
        <p:txBody>
          <a:bodyPr vert="horz" lIns="91760" tIns="45880" rIns="91760" bIns="45880" rtlCol="0" anchor="b"/>
          <a:lstStyle>
            <a:lvl1pPr algn="l">
              <a:defRPr sz="1200"/>
            </a:lvl1pPr>
          </a:lstStyle>
          <a:p>
            <a:endParaRPr lang="en-GB"/>
          </a:p>
        </p:txBody>
      </p:sp>
      <p:sp>
        <p:nvSpPr>
          <p:cNvPr id="7" name="Slide Number Placeholder 6"/>
          <p:cNvSpPr>
            <a:spLocks noGrp="1"/>
          </p:cNvSpPr>
          <p:nvPr>
            <p:ph type="sldNum" sz="quarter" idx="5"/>
          </p:nvPr>
        </p:nvSpPr>
        <p:spPr>
          <a:xfrm>
            <a:off x="3889109" y="9496437"/>
            <a:ext cx="2975240" cy="501639"/>
          </a:xfrm>
          <a:prstGeom prst="rect">
            <a:avLst/>
          </a:prstGeom>
        </p:spPr>
        <p:txBody>
          <a:bodyPr vert="horz" lIns="91760" tIns="45880" rIns="91760" bIns="45880" rtlCol="0" anchor="b"/>
          <a:lstStyle>
            <a:lvl1pPr algn="r">
              <a:defRPr sz="1200"/>
            </a:lvl1pPr>
          </a:lstStyle>
          <a:p>
            <a:fld id="{3EACC570-51BC-4FE3-91C6-515DA90DD7EE}" type="slidenum">
              <a:rPr lang="en-GB" smtClean="0"/>
              <a:t>‹#›</a:t>
            </a:fld>
            <a:endParaRPr lang="en-GB"/>
          </a:p>
        </p:txBody>
      </p:sp>
    </p:spTree>
    <p:extLst>
      <p:ext uri="{BB962C8B-B14F-4D97-AF65-F5344CB8AC3E}">
        <p14:creationId xmlns:p14="http://schemas.microsoft.com/office/powerpoint/2010/main" val="172501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ACC570-51BC-4FE3-91C6-515DA90DD7EE}" type="slidenum">
              <a:rPr lang="en-GB" smtClean="0"/>
              <a:t>3</a:t>
            </a:fld>
            <a:endParaRPr lang="en-GB"/>
          </a:p>
        </p:txBody>
      </p:sp>
    </p:spTree>
    <p:extLst>
      <p:ext uri="{BB962C8B-B14F-4D97-AF65-F5344CB8AC3E}">
        <p14:creationId xmlns:p14="http://schemas.microsoft.com/office/powerpoint/2010/main" val="150920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ACC570-51BC-4FE3-91C6-515DA90DD7EE}" type="slidenum">
              <a:rPr lang="en-GB" smtClean="0"/>
              <a:t>15</a:t>
            </a:fld>
            <a:endParaRPr lang="en-GB"/>
          </a:p>
        </p:txBody>
      </p:sp>
    </p:spTree>
    <p:extLst>
      <p:ext uri="{BB962C8B-B14F-4D97-AF65-F5344CB8AC3E}">
        <p14:creationId xmlns:p14="http://schemas.microsoft.com/office/powerpoint/2010/main" val="141344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6A4836-C11B-4A00-8C57-9EC2A36C8F1C}"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53731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9FC79-BDDE-4DEB-B221-2F47B247F021}"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119360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43ED51-B271-4353-8E3F-8BB10D64B92F}"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144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820781-50E9-421B-87B3-7AC801134E63}"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378065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7D8FAE-C927-4557-AB4E-51BA28C7EAC5}"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9306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AB6B66-AA10-4B97-8AD4-D57F56D07455}"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4009854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65D05-B9B9-4ADC-AC6C-6E2773272BCD}"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129602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3DE743-E6A5-45A3-8115-0100DC1E899A}"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247447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69CE4-4FBF-4F96-873B-C84B4612A668}"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63431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B20DF-6834-491B-BBE2-78683ABACAAA}" type="datetime1">
              <a:rPr lang="en-GB" smtClean="0"/>
              <a:t>24/03/2024</a:t>
            </a:fld>
            <a:endParaRPr lang="en-GB"/>
          </a:p>
        </p:txBody>
      </p:sp>
      <p:sp>
        <p:nvSpPr>
          <p:cNvPr id="5" name="Footer Placeholder 4"/>
          <p:cNvSpPr>
            <a:spLocks noGrp="1"/>
          </p:cNvSpPr>
          <p:nvPr>
            <p:ph type="ftr" sz="quarter" idx="11"/>
          </p:nvPr>
        </p:nvSpPr>
        <p:spPr/>
        <p:txBody>
          <a:bodyPr/>
          <a:lstStyle/>
          <a:p>
            <a:r>
              <a:rPr lang="en-GB"/>
              <a:t>April 2021 - EGM proposal for Padel at Chesham 1879</a:t>
            </a:r>
          </a:p>
        </p:txBody>
      </p:sp>
      <p:sp>
        <p:nvSpPr>
          <p:cNvPr id="6" name="Slide Number Placeholder 5"/>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365016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8EF89-A189-40A4-ABDF-339B7728ABF4}" type="datetime1">
              <a:rPr lang="en-GB" smtClean="0"/>
              <a:t>24/03/2024</a:t>
            </a:fld>
            <a:endParaRPr lang="en-GB"/>
          </a:p>
        </p:txBody>
      </p:sp>
      <p:sp>
        <p:nvSpPr>
          <p:cNvPr id="6" name="Footer Placeholder 5"/>
          <p:cNvSpPr>
            <a:spLocks noGrp="1"/>
          </p:cNvSpPr>
          <p:nvPr>
            <p:ph type="ftr" sz="quarter" idx="11"/>
          </p:nvPr>
        </p:nvSpPr>
        <p:spPr/>
        <p:txBody>
          <a:bodyPr/>
          <a:lstStyle/>
          <a:p>
            <a:r>
              <a:rPr lang="en-GB"/>
              <a:t>April 2021 - EGM proposal for Padel at Chesham 1879</a:t>
            </a:r>
          </a:p>
        </p:txBody>
      </p:sp>
      <p:sp>
        <p:nvSpPr>
          <p:cNvPr id="7" name="Slide Number Placeholder 6"/>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3481323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FEAC90-28F6-4FAA-BF60-B369C7147E32}" type="datetime1">
              <a:rPr lang="en-GB" smtClean="0"/>
              <a:t>24/03/2024</a:t>
            </a:fld>
            <a:endParaRPr lang="en-GB"/>
          </a:p>
        </p:txBody>
      </p:sp>
      <p:sp>
        <p:nvSpPr>
          <p:cNvPr id="8" name="Footer Placeholder 7"/>
          <p:cNvSpPr>
            <a:spLocks noGrp="1"/>
          </p:cNvSpPr>
          <p:nvPr>
            <p:ph type="ftr" sz="quarter" idx="11"/>
          </p:nvPr>
        </p:nvSpPr>
        <p:spPr/>
        <p:txBody>
          <a:bodyPr/>
          <a:lstStyle/>
          <a:p>
            <a:r>
              <a:rPr lang="en-GB"/>
              <a:t>April 2021 - EGM proposal for Padel at Chesham 1879</a:t>
            </a:r>
          </a:p>
        </p:txBody>
      </p:sp>
      <p:sp>
        <p:nvSpPr>
          <p:cNvPr id="9" name="Slide Number Placeholder 8"/>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104803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E9B517-66EE-4286-908E-37362AFC7A58}" type="datetime1">
              <a:rPr lang="en-GB" smtClean="0"/>
              <a:t>24/03/2024</a:t>
            </a:fld>
            <a:endParaRPr lang="en-GB"/>
          </a:p>
        </p:txBody>
      </p:sp>
      <p:sp>
        <p:nvSpPr>
          <p:cNvPr id="4" name="Footer Placeholder 3"/>
          <p:cNvSpPr>
            <a:spLocks noGrp="1"/>
          </p:cNvSpPr>
          <p:nvPr>
            <p:ph type="ftr" sz="quarter" idx="11"/>
          </p:nvPr>
        </p:nvSpPr>
        <p:spPr/>
        <p:txBody>
          <a:bodyPr/>
          <a:lstStyle/>
          <a:p>
            <a:r>
              <a:rPr lang="en-GB"/>
              <a:t>April 2021 - EGM proposal for Padel at Chesham 1879</a:t>
            </a:r>
          </a:p>
        </p:txBody>
      </p:sp>
      <p:sp>
        <p:nvSpPr>
          <p:cNvPr id="5" name="Slide Number Placeholder 4"/>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379083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33166-7AAA-49EA-9769-4692AB74156A}" type="datetime1">
              <a:rPr lang="en-GB" smtClean="0"/>
              <a:t>24/03/2024</a:t>
            </a:fld>
            <a:endParaRPr lang="en-GB"/>
          </a:p>
        </p:txBody>
      </p:sp>
      <p:sp>
        <p:nvSpPr>
          <p:cNvPr id="3" name="Footer Placeholder 2"/>
          <p:cNvSpPr>
            <a:spLocks noGrp="1"/>
          </p:cNvSpPr>
          <p:nvPr>
            <p:ph type="ftr" sz="quarter" idx="11"/>
          </p:nvPr>
        </p:nvSpPr>
        <p:spPr/>
        <p:txBody>
          <a:bodyPr/>
          <a:lstStyle/>
          <a:p>
            <a:r>
              <a:rPr lang="en-GB"/>
              <a:t>April 2021 - EGM proposal for Padel at Chesham 1879</a:t>
            </a:r>
          </a:p>
        </p:txBody>
      </p:sp>
      <p:sp>
        <p:nvSpPr>
          <p:cNvPr id="4" name="Slide Number Placeholder 3"/>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9087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2CDF70-53A0-46D1-8432-91FCC77869F9}" type="datetime1">
              <a:rPr lang="en-GB" smtClean="0"/>
              <a:t>24/03/2024</a:t>
            </a:fld>
            <a:endParaRPr lang="en-GB"/>
          </a:p>
        </p:txBody>
      </p:sp>
      <p:sp>
        <p:nvSpPr>
          <p:cNvPr id="6" name="Footer Placeholder 5"/>
          <p:cNvSpPr>
            <a:spLocks noGrp="1"/>
          </p:cNvSpPr>
          <p:nvPr>
            <p:ph type="ftr" sz="quarter" idx="11"/>
          </p:nvPr>
        </p:nvSpPr>
        <p:spPr/>
        <p:txBody>
          <a:bodyPr/>
          <a:lstStyle/>
          <a:p>
            <a:r>
              <a:rPr lang="en-GB"/>
              <a:t>April 2021 - EGM proposal for Padel at Chesham 1879</a:t>
            </a:r>
          </a:p>
        </p:txBody>
      </p:sp>
      <p:sp>
        <p:nvSpPr>
          <p:cNvPr id="7" name="Slide Number Placeholder 6"/>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65122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70DC8C-E274-4CAB-B654-E4536C2A6BBF}" type="datetime1">
              <a:rPr lang="en-GB" smtClean="0"/>
              <a:t>24/03/2024</a:t>
            </a:fld>
            <a:endParaRPr lang="en-GB"/>
          </a:p>
        </p:txBody>
      </p:sp>
      <p:sp>
        <p:nvSpPr>
          <p:cNvPr id="6" name="Footer Placeholder 5"/>
          <p:cNvSpPr>
            <a:spLocks noGrp="1"/>
          </p:cNvSpPr>
          <p:nvPr>
            <p:ph type="ftr" sz="quarter" idx="11"/>
          </p:nvPr>
        </p:nvSpPr>
        <p:spPr/>
        <p:txBody>
          <a:bodyPr/>
          <a:lstStyle/>
          <a:p>
            <a:r>
              <a:rPr lang="en-GB"/>
              <a:t>April 2021 - EGM proposal for Padel at Chesham 1879</a:t>
            </a:r>
          </a:p>
        </p:txBody>
      </p:sp>
      <p:sp>
        <p:nvSpPr>
          <p:cNvPr id="7" name="Slide Number Placeholder 6"/>
          <p:cNvSpPr>
            <a:spLocks noGrp="1"/>
          </p:cNvSpPr>
          <p:nvPr>
            <p:ph type="sldNum" sz="quarter" idx="12"/>
          </p:nvPr>
        </p:nvSpPr>
        <p:spPr/>
        <p:txBody>
          <a:bodyPr/>
          <a:lstStyle/>
          <a:p>
            <a:fld id="{43642A6E-DD3C-4BD9-AFE1-BE23C243BDA9}" type="slidenum">
              <a:rPr lang="en-GB" smtClean="0"/>
              <a:t>‹#›</a:t>
            </a:fld>
            <a:endParaRPr lang="en-GB"/>
          </a:p>
        </p:txBody>
      </p:sp>
    </p:spTree>
    <p:extLst>
      <p:ext uri="{BB962C8B-B14F-4D97-AF65-F5344CB8AC3E}">
        <p14:creationId xmlns:p14="http://schemas.microsoft.com/office/powerpoint/2010/main" val="154882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6A0F4E-52BB-4459-887B-D5637FB4CA2A}" type="datetime1">
              <a:rPr lang="en-GB" smtClean="0"/>
              <a:t>24/03/2024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April 2021 - EGM proposal for Padel at Chesham 1879</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642A6E-DD3C-4BD9-AFE1-BE23C243BDA9}" type="slidenum">
              <a:rPr lang="en-GB" smtClean="0"/>
              <a:t>‹#›</a:t>
            </a:fld>
            <a:endParaRPr lang="en-GB"/>
          </a:p>
        </p:txBody>
      </p:sp>
    </p:spTree>
    <p:extLst>
      <p:ext uri="{BB962C8B-B14F-4D97-AF65-F5344CB8AC3E}">
        <p14:creationId xmlns:p14="http://schemas.microsoft.com/office/powerpoint/2010/main" val="2129326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Isosceles Triangle 1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3" name="Subtitle 2">
            <a:extLst>
              <a:ext uri="{FF2B5EF4-FFF2-40B4-BE49-F238E27FC236}">
                <a16:creationId xmlns:a16="http://schemas.microsoft.com/office/drawing/2014/main" id="{F6DB6417-0CC5-4386-8CED-9563977C17C4}"/>
              </a:ext>
            </a:extLst>
          </p:cNvPr>
          <p:cNvSpPr>
            <a:spLocks noGrp="1"/>
          </p:cNvSpPr>
          <p:nvPr>
            <p:ph type="subTitle" idx="1"/>
          </p:nvPr>
        </p:nvSpPr>
        <p:spPr>
          <a:xfrm>
            <a:off x="1507067" y="4050833"/>
            <a:ext cx="7766936" cy="1096899"/>
          </a:xfrm>
        </p:spPr>
        <p:txBody>
          <a:bodyPr>
            <a:normAutofit/>
          </a:bodyPr>
          <a:lstStyle/>
          <a:p>
            <a:r>
              <a:rPr lang="en-GB" dirty="0">
                <a:solidFill>
                  <a:schemeClr val="tx1"/>
                </a:solidFill>
              </a:rPr>
              <a:t>27</a:t>
            </a:r>
            <a:r>
              <a:rPr lang="en-GB" baseline="30000" dirty="0">
                <a:solidFill>
                  <a:schemeClr val="tx1"/>
                </a:solidFill>
              </a:rPr>
              <a:t>th</a:t>
            </a:r>
            <a:r>
              <a:rPr lang="en-GB" dirty="0">
                <a:solidFill>
                  <a:schemeClr val="tx1"/>
                </a:solidFill>
              </a:rPr>
              <a:t> March 2024</a:t>
            </a:r>
          </a:p>
        </p:txBody>
      </p:sp>
      <p:sp>
        <p:nvSpPr>
          <p:cNvPr id="2" name="Title 1">
            <a:extLst>
              <a:ext uri="{FF2B5EF4-FFF2-40B4-BE49-F238E27FC236}">
                <a16:creationId xmlns:a16="http://schemas.microsoft.com/office/drawing/2014/main" id="{99D23061-5A07-4EE3-9658-2ABAC3A52FDE}"/>
              </a:ext>
            </a:extLst>
          </p:cNvPr>
          <p:cNvSpPr>
            <a:spLocks noGrp="1"/>
          </p:cNvSpPr>
          <p:nvPr>
            <p:ph type="ctrTitle"/>
          </p:nvPr>
        </p:nvSpPr>
        <p:spPr>
          <a:xfrm>
            <a:off x="1507067" y="2404534"/>
            <a:ext cx="7766936" cy="1646302"/>
          </a:xfrm>
        </p:spPr>
        <p:txBody>
          <a:bodyPr>
            <a:normAutofit fontScale="90000"/>
          </a:bodyPr>
          <a:lstStyle/>
          <a:p>
            <a:pPr>
              <a:lnSpc>
                <a:spcPct val="90000"/>
              </a:lnSpc>
            </a:pPr>
            <a:r>
              <a:rPr lang="en-GB" dirty="0"/>
              <a:t>Chesham 1879 LT&amp;SC</a:t>
            </a:r>
            <a:br>
              <a:rPr lang="en-GB" dirty="0"/>
            </a:br>
            <a:r>
              <a:rPr lang="en-GB" sz="8900" b="1" dirty="0"/>
              <a:t>AGM</a:t>
            </a:r>
            <a:endParaRPr lang="en-GB" b="1" dirty="0"/>
          </a:p>
        </p:txBody>
      </p:sp>
      <p:sp>
        <p:nvSpPr>
          <p:cNvPr id="4" name="Footer Placeholder 3">
            <a:extLst>
              <a:ext uri="{FF2B5EF4-FFF2-40B4-BE49-F238E27FC236}">
                <a16:creationId xmlns:a16="http://schemas.microsoft.com/office/drawing/2014/main" id="{704E0635-F246-4C2B-AEB4-71D53DE039F9}"/>
              </a:ext>
            </a:extLst>
          </p:cNvPr>
          <p:cNvSpPr>
            <a:spLocks noGrp="1"/>
          </p:cNvSpPr>
          <p:nvPr>
            <p:ph type="ftr" sz="quarter" idx="11"/>
          </p:nvPr>
        </p:nvSpPr>
        <p:spPr>
          <a:xfrm>
            <a:off x="677334" y="6041362"/>
            <a:ext cx="6297612" cy="365125"/>
          </a:xfrm>
        </p:spPr>
        <p:txBody>
          <a:bodyPr>
            <a:normAutofit/>
          </a:bodyPr>
          <a:lstStyle/>
          <a:p>
            <a:pPr>
              <a:spcAft>
                <a:spcPts val="600"/>
              </a:spcAft>
            </a:pPr>
            <a:r>
              <a:rPr lang="en-GB" dirty="0"/>
              <a:t>March 27</a:t>
            </a:r>
            <a:r>
              <a:rPr lang="en-GB" baseline="30000" dirty="0"/>
              <a:t>th</a:t>
            </a:r>
            <a:r>
              <a:rPr lang="en-GB" dirty="0"/>
              <a:t> 2023 - AGM  at Chesham 1879</a:t>
            </a:r>
          </a:p>
        </p:txBody>
      </p:sp>
      <p:sp>
        <p:nvSpPr>
          <p:cNvPr id="5" name="Slide Number Placeholder 4">
            <a:extLst>
              <a:ext uri="{FF2B5EF4-FFF2-40B4-BE49-F238E27FC236}">
                <a16:creationId xmlns:a16="http://schemas.microsoft.com/office/drawing/2014/main" id="{1AF32911-143E-430C-BF6A-D81FBC7498FB}"/>
              </a:ext>
            </a:extLst>
          </p:cNvPr>
          <p:cNvSpPr>
            <a:spLocks noGrp="1"/>
          </p:cNvSpPr>
          <p:nvPr>
            <p:ph type="sldNum" sz="quarter" idx="12"/>
          </p:nvPr>
        </p:nvSpPr>
        <p:spPr>
          <a:xfrm>
            <a:off x="8590663" y="6041362"/>
            <a:ext cx="683339" cy="365125"/>
          </a:xfrm>
        </p:spPr>
        <p:txBody>
          <a:bodyPr>
            <a:normAutofit/>
          </a:bodyPr>
          <a:lstStyle/>
          <a:p>
            <a:pPr>
              <a:spcAft>
                <a:spcPts val="600"/>
              </a:spcAft>
            </a:pPr>
            <a:fld id="{43642A6E-DD3C-4BD9-AFE1-BE23C243BDA9}" type="slidenum">
              <a:rPr lang="en-GB" smtClean="0"/>
              <a:pPr>
                <a:spcAft>
                  <a:spcPts val="600"/>
                </a:spcAft>
              </a:pPr>
              <a:t>1</a:t>
            </a:fld>
            <a:endParaRPr lang="en-GB"/>
          </a:p>
        </p:txBody>
      </p:sp>
    </p:spTree>
    <p:extLst>
      <p:ext uri="{BB962C8B-B14F-4D97-AF65-F5344CB8AC3E}">
        <p14:creationId xmlns:p14="http://schemas.microsoft.com/office/powerpoint/2010/main" val="31658313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3590A-C408-4FD0-90B3-C60319DABBE3}"/>
              </a:ext>
            </a:extLst>
          </p:cNvPr>
          <p:cNvSpPr>
            <a:spLocks noGrp="1"/>
          </p:cNvSpPr>
          <p:nvPr>
            <p:ph type="title"/>
          </p:nvPr>
        </p:nvSpPr>
        <p:spPr>
          <a:xfrm>
            <a:off x="677334" y="169102"/>
            <a:ext cx="8596668" cy="638828"/>
          </a:xfrm>
        </p:spPr>
        <p:txBody>
          <a:bodyPr>
            <a:noAutofit/>
          </a:bodyPr>
          <a:lstStyle/>
          <a:p>
            <a:r>
              <a:rPr lang="en-GB" sz="4000" b="1" dirty="0" err="1">
                <a:latin typeface="Calibri" panose="020F0502020204030204" pitchFamily="34" charset="0"/>
                <a:ea typeface="Calibri" panose="020F0502020204030204" pitchFamily="34" charset="0"/>
                <a:cs typeface="Times New Roman" panose="02020603050405020304" pitchFamily="18" charset="0"/>
              </a:rPr>
              <a:t>Padel</a:t>
            </a:r>
            <a:r>
              <a:rPr lang="en-GB" sz="4000" b="1" dirty="0">
                <a:latin typeface="Calibri" panose="020F0502020204030204" pitchFamily="34" charset="0"/>
                <a:ea typeface="Calibri" panose="020F0502020204030204" pitchFamily="34" charset="0"/>
                <a:cs typeface="Times New Roman" panose="02020603050405020304" pitchFamily="18" charset="0"/>
              </a:rPr>
              <a:t> update</a:t>
            </a:r>
            <a:br>
              <a:rPr lang="en-GB" sz="4000" dirty="0">
                <a:latin typeface="Calibri" panose="020F0502020204030204" pitchFamily="34" charset="0"/>
                <a:ea typeface="Calibri" panose="020F0502020204030204" pitchFamily="34" charset="0"/>
                <a:cs typeface="Times New Roman" panose="02020603050405020304" pitchFamily="18" charset="0"/>
              </a:rPr>
            </a:br>
            <a:endParaRPr lang="en-GB" sz="4000" dirty="0"/>
          </a:p>
        </p:txBody>
      </p:sp>
      <p:sp>
        <p:nvSpPr>
          <p:cNvPr id="3" name="Content Placeholder 2">
            <a:extLst>
              <a:ext uri="{FF2B5EF4-FFF2-40B4-BE49-F238E27FC236}">
                <a16:creationId xmlns:a16="http://schemas.microsoft.com/office/drawing/2014/main" id="{2C26FC4F-C487-497F-A4A7-296FE1CBD26B}"/>
              </a:ext>
            </a:extLst>
          </p:cNvPr>
          <p:cNvSpPr>
            <a:spLocks noGrp="1"/>
          </p:cNvSpPr>
          <p:nvPr>
            <p:ph idx="1"/>
          </p:nvPr>
        </p:nvSpPr>
        <p:spPr>
          <a:xfrm>
            <a:off x="483180" y="989557"/>
            <a:ext cx="11059555" cy="5749445"/>
          </a:xfrm>
          <a:solidFill>
            <a:schemeClr val="bg1"/>
          </a:solidFill>
        </p:spPr>
        <p:txBody>
          <a:bodyPr>
            <a:normAutofit lnSpcReduction="10000"/>
          </a:bodyPr>
          <a:lstStyle/>
          <a:p>
            <a:r>
              <a:rPr lang="en-GB" sz="2200" dirty="0"/>
              <a:t>First 5 months – Rain, sleet, cold – but nevertheless a good start</a:t>
            </a:r>
          </a:p>
          <a:p>
            <a:r>
              <a:rPr lang="en-GB" sz="2200" dirty="0"/>
              <a:t>Launch weekend – Excellent attendance – many new joiners</a:t>
            </a:r>
          </a:p>
          <a:p>
            <a:r>
              <a:rPr lang="en-GB" sz="2200" dirty="0"/>
              <a:t>A few teething problems and ongoing glitches – broken glass, faulty IT/lights and  malfunctioning security gate</a:t>
            </a:r>
          </a:p>
          <a:p>
            <a:r>
              <a:rPr lang="en-GB" sz="2200" dirty="0"/>
              <a:t>Coaching - Nick Brookes – Nick and Matt are now both qualified Padel coaches – and run  regular twice weekly tiered training</a:t>
            </a:r>
          </a:p>
          <a:p>
            <a:r>
              <a:rPr lang="en-GB" sz="2200" dirty="0"/>
              <a:t>Leagues – Competitive leagues now open for those who want to challenge themselves and others</a:t>
            </a:r>
          </a:p>
          <a:p>
            <a:r>
              <a:rPr lang="en-GB" sz="2200" dirty="0"/>
              <a:t>Americano events – social tournaments for all – regular events</a:t>
            </a:r>
          </a:p>
          <a:p>
            <a:r>
              <a:rPr lang="en-GB" sz="2200" dirty="0"/>
              <a:t>Social – WhatsApp groups to arrange social play with anyone</a:t>
            </a:r>
          </a:p>
          <a:p>
            <a:r>
              <a:rPr lang="en-GB" sz="2200" dirty="0"/>
              <a:t>Game 4 Padel – Carlos and the team are very active</a:t>
            </a:r>
          </a:p>
          <a:p>
            <a:r>
              <a:rPr lang="en-GB" sz="2200" dirty="0"/>
              <a:t>Chesham Social Padel membership drive</a:t>
            </a:r>
          </a:p>
          <a:p>
            <a:r>
              <a:rPr lang="en-GB" sz="2200" dirty="0"/>
              <a:t>Playing Padel – all ages and experience welcome – come and have a go</a:t>
            </a:r>
          </a:p>
          <a:p>
            <a:r>
              <a:rPr lang="en-GB" sz="2200" dirty="0"/>
              <a:t>Pat Cross – The go to person for Chesham 1879 Padel feedback</a:t>
            </a:r>
          </a:p>
          <a:p>
            <a:endParaRPr lang="en-GB" sz="2000" dirty="0"/>
          </a:p>
        </p:txBody>
      </p:sp>
      <p:sp>
        <p:nvSpPr>
          <p:cNvPr id="5" name="Slide Number Placeholder 4">
            <a:extLst>
              <a:ext uri="{FF2B5EF4-FFF2-40B4-BE49-F238E27FC236}">
                <a16:creationId xmlns:a16="http://schemas.microsoft.com/office/drawing/2014/main" id="{14445A35-4079-4949-9014-B245DE00D9FE}"/>
              </a:ext>
            </a:extLst>
          </p:cNvPr>
          <p:cNvSpPr>
            <a:spLocks noGrp="1"/>
          </p:cNvSpPr>
          <p:nvPr>
            <p:ph type="sldNum" sz="quarter" idx="12"/>
          </p:nvPr>
        </p:nvSpPr>
        <p:spPr/>
        <p:txBody>
          <a:bodyPr/>
          <a:lstStyle/>
          <a:p>
            <a:fld id="{43642A6E-DD3C-4BD9-AFE1-BE23C243BDA9}" type="slidenum">
              <a:rPr lang="en-GB" smtClean="0"/>
              <a:t>10</a:t>
            </a:fld>
            <a:endParaRPr lang="en-GB"/>
          </a:p>
        </p:txBody>
      </p:sp>
    </p:spTree>
    <p:extLst>
      <p:ext uri="{BB962C8B-B14F-4D97-AF65-F5344CB8AC3E}">
        <p14:creationId xmlns:p14="http://schemas.microsoft.com/office/powerpoint/2010/main" val="199532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D559-972E-4138-BEC5-4F05E63AEB2A}"/>
              </a:ext>
            </a:extLst>
          </p:cNvPr>
          <p:cNvSpPr>
            <a:spLocks noGrp="1"/>
          </p:cNvSpPr>
          <p:nvPr>
            <p:ph type="title"/>
          </p:nvPr>
        </p:nvSpPr>
        <p:spPr>
          <a:xfrm>
            <a:off x="677334" y="202505"/>
            <a:ext cx="8596668" cy="1320800"/>
          </a:xfrm>
        </p:spPr>
        <p:txBody>
          <a:bodyPr>
            <a:norm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FUTURE ENERGY STRATEGY GROUP</a:t>
            </a:r>
            <a:endParaRPr lang="en-GB" dirty="0"/>
          </a:p>
        </p:txBody>
      </p:sp>
      <p:sp>
        <p:nvSpPr>
          <p:cNvPr id="3" name="Content Placeholder 2">
            <a:extLst>
              <a:ext uri="{FF2B5EF4-FFF2-40B4-BE49-F238E27FC236}">
                <a16:creationId xmlns:a16="http://schemas.microsoft.com/office/drawing/2014/main" id="{B5027E77-7D8F-4AB5-922A-05D154F73278}"/>
              </a:ext>
            </a:extLst>
          </p:cNvPr>
          <p:cNvSpPr>
            <a:spLocks noGrp="1"/>
          </p:cNvSpPr>
          <p:nvPr>
            <p:ph idx="1"/>
          </p:nvPr>
        </p:nvSpPr>
        <p:spPr>
          <a:xfrm>
            <a:off x="708649" y="1027134"/>
            <a:ext cx="8952640" cy="5736920"/>
          </a:xfrm>
          <a:solidFill>
            <a:schemeClr val="bg1"/>
          </a:solidFill>
        </p:spPr>
        <p:txBody>
          <a:bodyPr>
            <a:normAutofit lnSpcReduction="10000"/>
          </a:bodyPr>
          <a:lstStyle/>
          <a:p>
            <a:pPr marL="0" indent="0">
              <a:lnSpc>
                <a:spcPct val="107000"/>
              </a:lnSpc>
              <a:spcAft>
                <a:spcPts val="800"/>
              </a:spcAft>
              <a:buNone/>
            </a:pPr>
            <a:r>
              <a:rPr lang="en-GB"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CHESHAM 1879 FUTURE ENERGY STRATEGY</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New sub committee received quotes from 4 companies</a:t>
            </a:r>
          </a:p>
          <a:p>
            <a:pPr lvl="1">
              <a:lnSpc>
                <a:spcPct val="107000"/>
              </a:lnSpc>
              <a:spcAft>
                <a:spcPts val="800"/>
              </a:spcAft>
            </a:pPr>
            <a:r>
              <a:rPr lang="en-GB" sz="2200" dirty="0">
                <a:latin typeface="Calibri" panose="020F0502020204030204" pitchFamily="34" charset="0"/>
                <a:ea typeface="Calibri" panose="020F0502020204030204" pitchFamily="34" charset="0"/>
                <a:cs typeface="Times New Roman" panose="02020603050405020304" pitchFamily="18" charset="0"/>
              </a:rPr>
              <a:t>These were assessed and whittled down to 2 lead companies</a:t>
            </a:r>
          </a:p>
          <a:p>
            <a:pPr lvl="1">
              <a:lnSpc>
                <a:spcPct val="107000"/>
              </a:lnSpc>
              <a:spcAft>
                <a:spcPts val="800"/>
              </a:spcAft>
            </a:pPr>
            <a:r>
              <a:rPr lang="en-GB" sz="2200" dirty="0">
                <a:latin typeface="Calibri" panose="020F0502020204030204" pitchFamily="34" charset="0"/>
                <a:ea typeface="Calibri" panose="020F0502020204030204" pitchFamily="34" charset="0"/>
                <a:cs typeface="Times New Roman" panose="02020603050405020304" pitchFamily="18" charset="0"/>
              </a:rPr>
              <a:t>Very different overall propositions</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2 lead companies briefed to re-cost on like for like basis</a:t>
            </a:r>
          </a:p>
          <a:p>
            <a:pPr lvl="1">
              <a:lnSpc>
                <a:spcPct val="107000"/>
              </a:lnSpc>
              <a:spcAft>
                <a:spcPts val="800"/>
              </a:spcAft>
            </a:pPr>
            <a:r>
              <a:rPr lang="en-GB" sz="2200" dirty="0">
                <a:latin typeface="Calibri" panose="020F0502020204030204" pitchFamily="34" charset="0"/>
                <a:ea typeface="Calibri" panose="020F0502020204030204" pitchFamily="34" charset="0"/>
                <a:cs typeface="Times New Roman" panose="02020603050405020304" pitchFamily="18" charset="0"/>
              </a:rPr>
              <a:t>2 proposals received - In process of being evaluated</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Proposals can be segmented into 2 or more phases.</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Solar Panels initial investment plus Hot water system linked to this</a:t>
            </a:r>
          </a:p>
          <a:p>
            <a:pPr lvl="1">
              <a:lnSpc>
                <a:spcPct val="107000"/>
              </a:lnSpc>
              <a:spcAft>
                <a:spcPts val="800"/>
              </a:spcAft>
            </a:pPr>
            <a:r>
              <a:rPr lang="en-GB" sz="2200" dirty="0">
                <a:latin typeface="Calibri" panose="020F0502020204030204" pitchFamily="34" charset="0"/>
                <a:ea typeface="Calibri" panose="020F0502020204030204" pitchFamily="34" charset="0"/>
                <a:cs typeface="Times New Roman" panose="02020603050405020304" pitchFamily="18" charset="0"/>
              </a:rPr>
              <a:t>Potential to install batteries to store electricity for evening usage</a:t>
            </a:r>
          </a:p>
          <a:p>
            <a:pPr lvl="1">
              <a:lnSpc>
                <a:spcPct val="107000"/>
              </a:lnSpc>
              <a:spcAft>
                <a:spcPts val="800"/>
              </a:spcAft>
            </a:pPr>
            <a:r>
              <a:rPr lang="en-GB" sz="2200" dirty="0">
                <a:latin typeface="Calibri" panose="020F0502020204030204" pitchFamily="34" charset="0"/>
                <a:ea typeface="Calibri" panose="020F0502020204030204" pitchFamily="34" charset="0"/>
                <a:cs typeface="Times New Roman" panose="02020603050405020304" pitchFamily="18" charset="0"/>
              </a:rPr>
              <a:t>Also ideas for other areas</a:t>
            </a:r>
            <a:endParaRPr lang="en-GB" dirty="0"/>
          </a:p>
        </p:txBody>
      </p:sp>
      <p:sp>
        <p:nvSpPr>
          <p:cNvPr id="5" name="Slide Number Placeholder 4">
            <a:extLst>
              <a:ext uri="{FF2B5EF4-FFF2-40B4-BE49-F238E27FC236}">
                <a16:creationId xmlns:a16="http://schemas.microsoft.com/office/drawing/2014/main" id="{0F614D56-652E-492D-95F0-1F81D78434FD}"/>
              </a:ext>
            </a:extLst>
          </p:cNvPr>
          <p:cNvSpPr>
            <a:spLocks noGrp="1"/>
          </p:cNvSpPr>
          <p:nvPr>
            <p:ph type="sldNum" sz="quarter" idx="12"/>
          </p:nvPr>
        </p:nvSpPr>
        <p:spPr/>
        <p:txBody>
          <a:bodyPr/>
          <a:lstStyle/>
          <a:p>
            <a:fld id="{43642A6E-DD3C-4BD9-AFE1-BE23C243BDA9}" type="slidenum">
              <a:rPr lang="en-GB" smtClean="0"/>
              <a:t>11</a:t>
            </a:fld>
            <a:endParaRPr lang="en-GB"/>
          </a:p>
        </p:txBody>
      </p:sp>
    </p:spTree>
    <p:extLst>
      <p:ext uri="{BB962C8B-B14F-4D97-AF65-F5344CB8AC3E}">
        <p14:creationId xmlns:p14="http://schemas.microsoft.com/office/powerpoint/2010/main" val="3646393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D559-972E-4138-BEC5-4F05E63AEB2A}"/>
              </a:ext>
            </a:extLst>
          </p:cNvPr>
          <p:cNvSpPr>
            <a:spLocks noGrp="1"/>
          </p:cNvSpPr>
          <p:nvPr>
            <p:ph type="title"/>
          </p:nvPr>
        </p:nvSpPr>
        <p:spPr>
          <a:xfrm>
            <a:off x="677334" y="202505"/>
            <a:ext cx="8596668" cy="1320800"/>
          </a:xfrm>
        </p:spPr>
        <p:txBody>
          <a:bodyPr>
            <a:norm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IT and Communication</a:t>
            </a:r>
            <a:endParaRPr lang="en-GB" dirty="0"/>
          </a:p>
        </p:txBody>
      </p:sp>
      <p:sp>
        <p:nvSpPr>
          <p:cNvPr id="3" name="Content Placeholder 2">
            <a:extLst>
              <a:ext uri="{FF2B5EF4-FFF2-40B4-BE49-F238E27FC236}">
                <a16:creationId xmlns:a16="http://schemas.microsoft.com/office/drawing/2014/main" id="{B5027E77-7D8F-4AB5-922A-05D154F73278}"/>
              </a:ext>
            </a:extLst>
          </p:cNvPr>
          <p:cNvSpPr>
            <a:spLocks noGrp="1"/>
          </p:cNvSpPr>
          <p:nvPr>
            <p:ph idx="1"/>
          </p:nvPr>
        </p:nvSpPr>
        <p:spPr>
          <a:xfrm>
            <a:off x="708649" y="1027134"/>
            <a:ext cx="8957865" cy="5736920"/>
          </a:xfrm>
          <a:solidFill>
            <a:schemeClr val="bg1"/>
          </a:solidFill>
        </p:spPr>
        <p:txBody>
          <a:bodyPr>
            <a:normAutofit fontScale="92500" lnSpcReduction="20000"/>
          </a:bodyPr>
          <a:lstStyle/>
          <a:p>
            <a:pPr marL="0" indent="0">
              <a:lnSpc>
                <a:spcPct val="107000"/>
              </a:lnSpc>
              <a:spcAft>
                <a:spcPts val="3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Wi-Fi has been improved in 23/24 with the purchase of a new router and booster</a:t>
            </a:r>
          </a:p>
          <a:p>
            <a:pPr marL="0" indent="0">
              <a:lnSpc>
                <a:spcPct val="107000"/>
              </a:lnSpc>
              <a:spcAft>
                <a:spcPts val="800"/>
              </a:spcAft>
              <a:buNone/>
            </a:pPr>
            <a:r>
              <a:rPr lang="en-GB"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SOCIAL MEDIA</a:t>
            </a:r>
          </a:p>
          <a:p>
            <a:pPr>
              <a:lnSpc>
                <a:spcPct val="107000"/>
              </a:lnSpc>
              <a:spcAft>
                <a:spcPts val="800"/>
              </a:spcAft>
            </a:pP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New Social Media person has just started - </a:t>
            </a:r>
            <a:r>
              <a:rPr lang="en-GB" sz="24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Livvie</a:t>
            </a: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King</a:t>
            </a:r>
          </a:p>
          <a:p>
            <a:pPr>
              <a:lnSpc>
                <a:spcPct val="107000"/>
              </a:lnSpc>
              <a:spcAft>
                <a:spcPts val="800"/>
              </a:spcAft>
            </a:pP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She will regularly post on various social media platforms and create videos and articles for members and non-members in the catchment area</a:t>
            </a:r>
          </a:p>
          <a:p>
            <a:pPr>
              <a:lnSpc>
                <a:spcPct val="107000"/>
              </a:lnSpc>
              <a:spcAft>
                <a:spcPts val="800"/>
              </a:spcAft>
            </a:pP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She will also write a monthly club Newsletter – please feel free to send her contributions/suggestions</a:t>
            </a:r>
          </a:p>
          <a:p>
            <a:pPr marL="0" indent="0">
              <a:lnSpc>
                <a:spcPct val="107000"/>
              </a:lnSpc>
              <a:spcAft>
                <a:spcPts val="800"/>
              </a:spcAft>
              <a:buNone/>
            </a:pPr>
            <a:r>
              <a:rPr lang="en-GB"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COMMUNICATION </a:t>
            </a:r>
          </a:p>
          <a:p>
            <a:pPr>
              <a:lnSpc>
                <a:spcPct val="107000"/>
              </a:lnSpc>
              <a:spcAft>
                <a:spcPts val="800"/>
              </a:spcAft>
            </a:pP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Ali Ryall is working with Gary Martin on Marketing comms and the Website </a:t>
            </a:r>
          </a:p>
          <a:p>
            <a:pPr>
              <a:lnSpc>
                <a:spcPct val="107000"/>
              </a:lnSpc>
              <a:spcAft>
                <a:spcPts val="800"/>
              </a:spcAft>
            </a:pPr>
            <a: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All member messages will be sent out by Ali on Mailchimp</a:t>
            </a:r>
            <a:endParaRPr lang="en-GB" dirty="0"/>
          </a:p>
        </p:txBody>
      </p:sp>
      <p:sp>
        <p:nvSpPr>
          <p:cNvPr id="5" name="Slide Number Placeholder 4">
            <a:extLst>
              <a:ext uri="{FF2B5EF4-FFF2-40B4-BE49-F238E27FC236}">
                <a16:creationId xmlns:a16="http://schemas.microsoft.com/office/drawing/2014/main" id="{0F614D56-652E-492D-95F0-1F81D78434FD}"/>
              </a:ext>
            </a:extLst>
          </p:cNvPr>
          <p:cNvSpPr>
            <a:spLocks noGrp="1"/>
          </p:cNvSpPr>
          <p:nvPr>
            <p:ph type="sldNum" sz="quarter" idx="12"/>
          </p:nvPr>
        </p:nvSpPr>
        <p:spPr/>
        <p:txBody>
          <a:bodyPr/>
          <a:lstStyle/>
          <a:p>
            <a:fld id="{43642A6E-DD3C-4BD9-AFE1-BE23C243BDA9}" type="slidenum">
              <a:rPr lang="en-GB" smtClean="0"/>
              <a:t>12</a:t>
            </a:fld>
            <a:endParaRPr lang="en-GB"/>
          </a:p>
        </p:txBody>
      </p:sp>
    </p:spTree>
    <p:extLst>
      <p:ext uri="{BB962C8B-B14F-4D97-AF65-F5344CB8AC3E}">
        <p14:creationId xmlns:p14="http://schemas.microsoft.com/office/powerpoint/2010/main" val="334023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4" name="Rectangle 2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0"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Isosceles Triangle 3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Isosceles Triangle 3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Isosceles Triangle 3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solidFill>
                  <a:schemeClr val="tx1"/>
                </a:solidFill>
              </a:rPr>
              <a:t>Alastair Ferguson</a:t>
            </a:r>
          </a:p>
        </p:txBody>
      </p:sp>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1507067" y="2404534"/>
            <a:ext cx="7766936" cy="1646302"/>
          </a:xfrm>
        </p:spPr>
        <p:txBody>
          <a:bodyPr vert="horz" lIns="91440" tIns="45720" rIns="91440" bIns="45720" rtlCol="0" anchor="b">
            <a:normAutofit fontScale="90000"/>
          </a:bodyPr>
          <a:lstStyle/>
          <a:p>
            <a:pPr algn="r"/>
            <a:r>
              <a:rPr lang="en-US" sz="5400" dirty="0"/>
              <a:t>Tennis Chairman’s report</a:t>
            </a:r>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43642A6E-DD3C-4BD9-AFE1-BE23C243BDA9}" type="slidenum">
              <a:rPr lang="en-US" kern="1200" dirty="0">
                <a:solidFill>
                  <a:schemeClr val="accent1"/>
                </a:solidFill>
                <a:latin typeface="+mn-lt"/>
                <a:ea typeface="+mn-ea"/>
                <a:cs typeface="+mn-cs"/>
              </a:rPr>
              <a:pPr>
                <a:spcAft>
                  <a:spcPts val="600"/>
                </a:spcAft>
              </a:pPr>
              <a:t>13</a:t>
            </a:fld>
            <a:endParaRPr lang="en-US" kern="1200" dirty="0">
              <a:solidFill>
                <a:schemeClr val="accent1"/>
              </a:solidFill>
              <a:latin typeface="+mn-lt"/>
              <a:ea typeface="+mn-ea"/>
              <a:cs typeface="+mn-cs"/>
            </a:endParaRPr>
          </a:p>
        </p:txBody>
      </p:sp>
    </p:spTree>
    <p:extLst>
      <p:ext uri="{BB962C8B-B14F-4D97-AF65-F5344CB8AC3E}">
        <p14:creationId xmlns:p14="http://schemas.microsoft.com/office/powerpoint/2010/main" val="329513434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15A4-82DB-4E1F-9806-70D865568BF6}"/>
              </a:ext>
            </a:extLst>
          </p:cNvPr>
          <p:cNvSpPr>
            <a:spLocks noGrp="1"/>
          </p:cNvSpPr>
          <p:nvPr>
            <p:ph type="title"/>
          </p:nvPr>
        </p:nvSpPr>
        <p:spPr>
          <a:xfrm>
            <a:off x="677334" y="609600"/>
            <a:ext cx="8596668" cy="762000"/>
          </a:xfrm>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Overview</a:t>
            </a:r>
            <a:endParaRPr lang="en-GB" dirty="0"/>
          </a:p>
        </p:txBody>
      </p:sp>
      <p:sp>
        <p:nvSpPr>
          <p:cNvPr id="3" name="Content Placeholder 2">
            <a:extLst>
              <a:ext uri="{FF2B5EF4-FFF2-40B4-BE49-F238E27FC236}">
                <a16:creationId xmlns:a16="http://schemas.microsoft.com/office/drawing/2014/main" id="{64B47930-F722-4173-BDA6-C43C972FFBC8}"/>
              </a:ext>
            </a:extLst>
          </p:cNvPr>
          <p:cNvSpPr>
            <a:spLocks noGrp="1"/>
          </p:cNvSpPr>
          <p:nvPr>
            <p:ph idx="1"/>
          </p:nvPr>
        </p:nvSpPr>
        <p:spPr>
          <a:xfrm>
            <a:off x="682668" y="1478072"/>
            <a:ext cx="10615808" cy="5022936"/>
          </a:xfrm>
          <a:solidFill>
            <a:schemeClr val="bg1"/>
          </a:solidFill>
        </p:spPr>
        <p:txBody>
          <a:bodyPr>
            <a:normAutofit fontScale="92500"/>
          </a:bodyPr>
          <a:lstStyle/>
          <a:p>
            <a:pPr defTabSz="914400" eaLnBrk="0" fontAlgn="base" hangingPunct="0">
              <a:spcBef>
                <a:spcPct val="0"/>
              </a:spcBef>
              <a:spcAft>
                <a:spcPct val="0"/>
              </a:spcAft>
              <a:buClrTx/>
              <a:buSzTx/>
            </a:pPr>
            <a:r>
              <a:rPr lang="en-GB" altLang="en-US"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2023 </a:t>
            </a:r>
            <a:r>
              <a:rPr lang="en-GB" alt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was a near normal year for t</a:t>
            </a:r>
            <a:r>
              <a:rPr kumimoji="0" lang="en-GB"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 Club as we enjoyed a full programme of competitive tennis in various local and county leagues, G</a:t>
            </a:r>
            <a:r>
              <a:rPr lang="en-GB" alt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raham Owen cup, </a:t>
            </a:r>
            <a:r>
              <a:rPr lang="en-GB" altLang="en-US"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Barnados</a:t>
            </a:r>
            <a:r>
              <a:rPr lang="en-GB" alt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Club Championships, </a:t>
            </a:r>
            <a:r>
              <a:rPr kumimoji="0" lang="en-GB"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well attended social sessions and lots of great coaching. </a:t>
            </a:r>
            <a:r>
              <a:rPr lang="en-GB" alt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slightly unusual aspect of last year was long-awaited arrival of padel. </a:t>
            </a:r>
            <a:r>
              <a:rPr kumimoji="0" lang="en-GB"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construction of the padel courts was delayed and did not start in earnest until June. On the upside it meant that play could continue of courts 8 &amp; 9 for longer than expected. Following the successful launch in padel in November and despite a rainy winter, it is fair to say that the padel courts are a great addition to the Club’s playing facilities. </a:t>
            </a:r>
          </a:p>
          <a:p>
            <a:pPr defTabSz="914400" eaLnBrk="0" fontAlgn="base" hangingPunct="0">
              <a:spcBef>
                <a:spcPct val="0"/>
              </a:spcBef>
              <a:spcAft>
                <a:spcPct val="0"/>
              </a:spcAft>
              <a:buClrTx/>
              <a:buSzTx/>
            </a:pPr>
            <a:r>
              <a:rPr kumimoji="0" lang="en-GB" altLang="en-US" sz="2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Perennial shout out and thanks go to the dedicated group of volunteers who run the Club:</a:t>
            </a:r>
          </a:p>
          <a:p>
            <a:pPr lvl="1" defTabSz="914400" eaLnBrk="0" fontAlgn="base" hangingPunct="0">
              <a:spcBef>
                <a:spcPct val="0"/>
              </a:spcBef>
              <a:spcAft>
                <a:spcPct val="0"/>
              </a:spcAft>
              <a:buClrTx/>
              <a:buSzTx/>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the committee members and team captains</a:t>
            </a:r>
          </a:p>
          <a:p>
            <a:pPr lvl="1" defTabSz="914400" eaLnBrk="0" fontAlgn="base" hangingPunct="0">
              <a:spcBef>
                <a:spcPct val="0"/>
              </a:spcBef>
              <a:spcAft>
                <a:spcPct val="0"/>
              </a:spcAft>
              <a:buClrTx/>
              <a:buSzTx/>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Sheila Jalland and her many helpers behind the bar, </a:t>
            </a:r>
          </a:p>
          <a:p>
            <a:pPr lvl="1" defTabSz="914400" eaLnBrk="0" fontAlgn="base" hangingPunct="0">
              <a:spcBef>
                <a:spcPct val="0"/>
              </a:spcBef>
              <a:spcAft>
                <a:spcPct val="0"/>
              </a:spcAft>
              <a:buClrTx/>
              <a:buSzTx/>
              <a:buFont typeface="Wingdings" panose="05000000000000000000" pitchFamily="2" charset="2"/>
              <a:buChar char="§"/>
            </a:pPr>
            <a:r>
              <a:rPr lang="en-GB" alt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John May, </a:t>
            </a: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Julia Bullmore and her (press)gang in maintaining the grounds</a:t>
            </a:r>
          </a:p>
          <a:p>
            <a:pPr lvl="1" defTabSz="914400" eaLnBrk="0" fontAlgn="base" hangingPunct="0">
              <a:spcBef>
                <a:spcPct val="0"/>
              </a:spcBef>
              <a:spcAft>
                <a:spcPct val="0"/>
              </a:spcAft>
              <a:buClrTx/>
              <a:buSzTx/>
              <a:buFont typeface="Wingdings" panose="05000000000000000000" pitchFamily="2" charset="2"/>
              <a:buChar char="§"/>
            </a:pP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Gary Martin and the marketing team </a:t>
            </a:r>
          </a:p>
          <a:p>
            <a:pPr lvl="1" defTabSz="914400" eaLnBrk="0" fontAlgn="base" hangingPunct="0">
              <a:spcBef>
                <a:spcPct val="0"/>
              </a:spcBef>
              <a:spcAft>
                <a:spcPct val="0"/>
              </a:spcAft>
              <a:buClrTx/>
              <a:buSzTx/>
              <a:buFont typeface="Wingdings" panose="05000000000000000000" pitchFamily="2" charset="2"/>
              <a:buChar char="§"/>
            </a:pPr>
            <a:r>
              <a:rPr lang="en-GB" alt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Social tennis organisers – Monday morning (Sheila Jalland), Monday floodlit league, Friday evening and Sunday morning (Niti Marsh) and </a:t>
            </a: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Tuesday evening (Chris and Elaine Slater) and </a:t>
            </a:r>
            <a:r>
              <a:rPr lang="en-GB" sz="1800" kern="0" dirty="0">
                <a:effectLst/>
                <a:latin typeface="Aptos" panose="020B0004020202020204" pitchFamily="34" charset="0"/>
                <a:ea typeface="Calibri" panose="020F0502020204030204" pitchFamily="34" charset="0"/>
                <a:cs typeface="Aptos" panose="020B0004020202020204" pitchFamily="34" charset="0"/>
              </a:rPr>
              <a:t>newly organised Wednesday Social group which is currently being run by David </a:t>
            </a:r>
            <a:r>
              <a:rPr lang="en-GB" sz="1800" kern="0" dirty="0" err="1">
                <a:effectLst/>
                <a:latin typeface="Aptos" panose="020B0004020202020204" pitchFamily="34" charset="0"/>
                <a:ea typeface="Calibri" panose="020F0502020204030204" pitchFamily="34" charset="0"/>
                <a:cs typeface="Aptos" panose="020B0004020202020204" pitchFamily="34" charset="0"/>
              </a:rPr>
              <a:t>Viney</a:t>
            </a:r>
            <a:r>
              <a:rPr kumimoji="0" lang="en-GB"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defTabSz="914400" eaLnBrk="0" fontAlgn="base" hangingPunct="0">
              <a:spcBef>
                <a:spcPct val="0"/>
              </a:spcBef>
              <a:spcAft>
                <a:spcPct val="0"/>
              </a:spcAft>
              <a:buClrTx/>
              <a:buSzTx/>
              <a:buNone/>
            </a:pPr>
            <a:endParaRPr kumimoji="0" lang="en-GB" altLang="en-US" sz="700" b="0" i="0" u="none" strike="noStrike" cap="none" normalizeH="0" baseline="0" dirty="0">
              <a:ln>
                <a:noFill/>
              </a:ln>
              <a:solidFill>
                <a:schemeClr val="tx1"/>
              </a:solidFill>
              <a:effectLst/>
            </a:endParaRPr>
          </a:p>
          <a:p>
            <a:pPr defTabSz="914400" eaLnBrk="0" fontAlgn="base" hangingPunct="0">
              <a:spcBef>
                <a:spcPct val="0"/>
              </a:spcBef>
              <a:spcAft>
                <a:spcPct val="0"/>
              </a:spcAft>
              <a:buClrTx/>
              <a:buSzTx/>
            </a:pPr>
            <a:endParaRPr kumimoji="0" lang="en-GB"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096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FBAD-ECF0-4D1A-9CC7-D1A7C7A7AF82}"/>
              </a:ext>
            </a:extLst>
          </p:cNvPr>
          <p:cNvSpPr>
            <a:spLocks noGrp="1"/>
          </p:cNvSpPr>
          <p:nvPr>
            <p:ph type="title"/>
          </p:nvPr>
        </p:nvSpPr>
        <p:spPr>
          <a:xfrm>
            <a:off x="677334" y="89771"/>
            <a:ext cx="8596668" cy="674318"/>
          </a:xfrm>
        </p:spPr>
        <p:txBody>
          <a:bodyPr/>
          <a:lstStyle/>
          <a:p>
            <a:r>
              <a:rPr lang="en-GB" b="1" dirty="0"/>
              <a:t>Tennis at the club</a:t>
            </a:r>
          </a:p>
        </p:txBody>
      </p:sp>
      <p:sp>
        <p:nvSpPr>
          <p:cNvPr id="3" name="Content Placeholder 2">
            <a:extLst>
              <a:ext uri="{FF2B5EF4-FFF2-40B4-BE49-F238E27FC236}">
                <a16:creationId xmlns:a16="http://schemas.microsoft.com/office/drawing/2014/main" id="{9A13C5D1-FEAD-4AE4-8F23-311EBE8B0579}"/>
              </a:ext>
            </a:extLst>
          </p:cNvPr>
          <p:cNvSpPr>
            <a:spLocks noGrp="1"/>
          </p:cNvSpPr>
          <p:nvPr>
            <p:ph idx="1"/>
          </p:nvPr>
        </p:nvSpPr>
        <p:spPr>
          <a:xfrm>
            <a:off x="770350" y="876823"/>
            <a:ext cx="9123457" cy="5799549"/>
          </a:xfrm>
          <a:solidFill>
            <a:schemeClr val="bg1"/>
          </a:solidFill>
        </p:spPr>
        <p:txBody>
          <a:bodyPr>
            <a:normAutofit/>
          </a:bodyPr>
          <a:lstStyle/>
          <a:p>
            <a:pPr marL="0" indent="0">
              <a:lnSpc>
                <a:spcPct val="107000"/>
              </a:lnSpc>
              <a:spcAft>
                <a:spcPts val="8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Matches and Competitions</a:t>
            </a:r>
          </a:p>
          <a:p>
            <a:pPr>
              <a:lnSpc>
                <a:spcPct val="107000"/>
              </a:lnSpc>
              <a:spcBef>
                <a:spcPts val="0"/>
              </a:spcBef>
              <a:spcAft>
                <a:spcPts val="3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In the winter we field over 20 teams on various competitions. Unusually we had no division winners but not through lack of effort!</a:t>
            </a:r>
          </a:p>
          <a:p>
            <a:pPr>
              <a:lnSpc>
                <a:spcPct val="107000"/>
              </a:lnSpc>
              <a:spcBef>
                <a:spcPts val="0"/>
              </a:spcBef>
              <a:spcAft>
                <a:spcPts val="300"/>
              </a:spcAft>
            </a:pPr>
            <a:r>
              <a:rPr lang="en-GB" sz="2400" dirty="0">
                <a:latin typeface="Calibri" panose="020F0502020204030204" pitchFamily="34" charset="0"/>
                <a:ea typeface="Calibri" panose="020F0502020204030204" pitchFamily="34" charset="0"/>
                <a:cs typeface="Times New Roman" panose="02020603050405020304" pitchFamily="18" charset="0"/>
              </a:rPr>
              <a:t>In the</a:t>
            </a:r>
            <a:r>
              <a:rPr lang="en-GB" sz="2400" dirty="0">
                <a:effectLst/>
                <a:latin typeface="Calibri" panose="020F0502020204030204" pitchFamily="34" charset="0"/>
                <a:ea typeface="Calibri" panose="020F0502020204030204" pitchFamily="34" charset="0"/>
                <a:cs typeface="Times New Roman" panose="02020603050405020304" pitchFamily="18" charset="0"/>
              </a:rPr>
              <a:t> summer </a:t>
            </a:r>
          </a:p>
          <a:p>
            <a:pPr lvl="1">
              <a:lnSpc>
                <a:spcPct val="107000"/>
              </a:lnSpc>
              <a:spcBef>
                <a:spcPts val="0"/>
              </a:spcBef>
              <a:spcAft>
                <a:spcPts val="3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Bucks Shield, Men 1 continued their climb up the divisions by winning Div 3 and Men 2 won Div 7. Medley 2 won promotion from Div 4</a:t>
            </a:r>
          </a:p>
          <a:p>
            <a:pPr lvl="1">
              <a:lnSpc>
                <a:spcPct val="107000"/>
              </a:lnSpc>
              <a:spcBef>
                <a:spcPts val="0"/>
              </a:spcBef>
              <a:spcAft>
                <a:spcPts val="3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In the A&amp;D summer leagues, Women 2 won promotion from Div 3 </a:t>
            </a:r>
          </a:p>
          <a:p>
            <a:pPr>
              <a:lnSpc>
                <a:spcPct val="107000"/>
              </a:lnSpc>
              <a:spcBef>
                <a:spcPts val="0"/>
              </a:spcBef>
              <a:spcAft>
                <a:spcPts val="300"/>
              </a:spcAft>
            </a:pPr>
            <a:r>
              <a:rPr lang="en-GB" sz="2200" dirty="0">
                <a:latin typeface="Calibri" panose="020F0502020204030204" pitchFamily="34" charset="0"/>
                <a:ea typeface="Calibri" panose="020F0502020204030204" pitchFamily="34" charset="0"/>
                <a:cs typeface="Times New Roman" panose="02020603050405020304" pitchFamily="18" charset="0"/>
              </a:rPr>
              <a:t>M</a:t>
            </a:r>
            <a:r>
              <a:rPr lang="en-GB" sz="2400" dirty="0">
                <a:effectLst/>
                <a:latin typeface="Calibri" panose="020F0502020204030204" pitchFamily="34" charset="0"/>
                <a:ea typeface="Calibri" panose="020F0502020204030204" pitchFamily="34" charset="0"/>
                <a:cs typeface="Times New Roman" panose="02020603050405020304" pitchFamily="18" charset="0"/>
              </a:rPr>
              <a:t>any members (including various junior age categories) competed in the various Club competitions which culminated in the Finals Day in September.  </a:t>
            </a:r>
          </a:p>
          <a:p>
            <a:pPr lvl="1">
              <a:lnSpc>
                <a:spcPct val="107000"/>
              </a:lnSpc>
              <a:spcBef>
                <a:spcPts val="0"/>
              </a:spcBef>
              <a:spcAft>
                <a:spcPts val="3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Congratulations to all the winners and finalists </a:t>
            </a:r>
            <a:endParaRPr lang="en-GB" sz="2200" dirty="0"/>
          </a:p>
        </p:txBody>
      </p:sp>
      <p:sp>
        <p:nvSpPr>
          <p:cNvPr id="5" name="Slide Number Placeholder 4">
            <a:extLst>
              <a:ext uri="{FF2B5EF4-FFF2-40B4-BE49-F238E27FC236}">
                <a16:creationId xmlns:a16="http://schemas.microsoft.com/office/drawing/2014/main" id="{0274D3D5-F681-4FB0-A864-01050CE51EE2}"/>
              </a:ext>
            </a:extLst>
          </p:cNvPr>
          <p:cNvSpPr>
            <a:spLocks noGrp="1"/>
          </p:cNvSpPr>
          <p:nvPr>
            <p:ph type="sldNum" sz="quarter" idx="12"/>
          </p:nvPr>
        </p:nvSpPr>
        <p:spPr/>
        <p:txBody>
          <a:bodyPr/>
          <a:lstStyle/>
          <a:p>
            <a:fld id="{43642A6E-DD3C-4BD9-AFE1-BE23C243BDA9}" type="slidenum">
              <a:rPr lang="en-GB" smtClean="0"/>
              <a:t>15</a:t>
            </a:fld>
            <a:endParaRPr lang="en-GB"/>
          </a:p>
        </p:txBody>
      </p:sp>
    </p:spTree>
    <p:extLst>
      <p:ext uri="{BB962C8B-B14F-4D97-AF65-F5344CB8AC3E}">
        <p14:creationId xmlns:p14="http://schemas.microsoft.com/office/powerpoint/2010/main" val="2889891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266BF-62FB-4AE7-A09B-0C1F35095CC6}"/>
              </a:ext>
            </a:extLst>
          </p:cNvPr>
          <p:cNvSpPr>
            <a:spLocks noGrp="1"/>
          </p:cNvSpPr>
          <p:nvPr>
            <p:ph type="title"/>
          </p:nvPr>
        </p:nvSpPr>
        <p:spPr>
          <a:xfrm>
            <a:off x="677334" y="290187"/>
            <a:ext cx="8596668" cy="784011"/>
          </a:xfrm>
        </p:spPr>
        <p:txBody>
          <a:bodyPr>
            <a:normAutofit/>
          </a:bodyPr>
          <a:lstStyle/>
          <a:p>
            <a:r>
              <a:rPr lang="en-GB" altLang="en-US" sz="4000" b="1" dirty="0">
                <a:latin typeface="Calibri" panose="020F0502020204030204" pitchFamily="34" charset="0"/>
                <a:ea typeface="Calibri" panose="020F0502020204030204" pitchFamily="34" charset="0"/>
                <a:cs typeface="Times New Roman" panose="02020603050405020304" pitchFamily="18" charset="0"/>
              </a:rPr>
              <a:t>Membership &amp; Subscriptions</a:t>
            </a:r>
            <a:endParaRPr lang="en-GB" sz="4000" dirty="0"/>
          </a:p>
        </p:txBody>
      </p:sp>
      <p:sp>
        <p:nvSpPr>
          <p:cNvPr id="3" name="Content Placeholder 2">
            <a:extLst>
              <a:ext uri="{FF2B5EF4-FFF2-40B4-BE49-F238E27FC236}">
                <a16:creationId xmlns:a16="http://schemas.microsoft.com/office/drawing/2014/main" id="{5CB83938-B6A4-438C-8EEE-6C79FD9C94BA}"/>
              </a:ext>
            </a:extLst>
          </p:cNvPr>
          <p:cNvSpPr>
            <a:spLocks noGrp="1"/>
          </p:cNvSpPr>
          <p:nvPr>
            <p:ph idx="1"/>
          </p:nvPr>
        </p:nvSpPr>
        <p:spPr>
          <a:xfrm>
            <a:off x="841927" y="1225296"/>
            <a:ext cx="9399353" cy="5248655"/>
          </a:xfrm>
          <a:solidFill>
            <a:schemeClr val="bg1"/>
          </a:solidFill>
        </p:spPr>
        <p:txBody>
          <a:bodyPr>
            <a:normAutofit fontScale="85000" lnSpcReduction="10000"/>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Each year at renewal time (31 March) the membership roll drops slightly and we pick up new members as the new year progresses. Thanks to our proactive Marketing and Coaching teams led by Gary Martin and Nick Brooks respectively, we increased our membership roll steadily through 2023. It currently stands at its highest level for a number of years</a:t>
            </a:r>
          </a:p>
          <a:p>
            <a:pPr>
              <a:lnSpc>
                <a:spcPct val="107000"/>
              </a:lnSpc>
              <a:spcAft>
                <a:spcPts val="80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Whilst the headline inflation rate has dropped considerably from a year ago, it is still running at round 4%. </a:t>
            </a:r>
            <a:r>
              <a:rPr lang="en-GB" sz="2400" dirty="0">
                <a:latin typeface="Calibri" panose="020F0502020204030204" pitchFamily="34" charset="0"/>
                <a:ea typeface="Calibri" panose="020F0502020204030204" pitchFamily="34" charset="0"/>
                <a:cs typeface="Times New Roman" panose="02020603050405020304" pitchFamily="18" charset="0"/>
              </a:rPr>
              <a:t>For 24/25 we have increased the majority of subscriptions at a rate lower than inflation in effort to remain competitive compared to local clubs and as an acknowledgement that subscriptions were increased substantially last year</a:t>
            </a:r>
            <a:r>
              <a:rPr lang="en-GB"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2400" dirty="0"/>
          </a:p>
        </p:txBody>
      </p:sp>
      <p:sp>
        <p:nvSpPr>
          <p:cNvPr id="5" name="Slide Number Placeholder 4">
            <a:extLst>
              <a:ext uri="{FF2B5EF4-FFF2-40B4-BE49-F238E27FC236}">
                <a16:creationId xmlns:a16="http://schemas.microsoft.com/office/drawing/2014/main" id="{41E08C2F-991C-42DB-9AD3-66434ADBF6C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642A6E-DD3C-4BD9-AFE1-BE23C243BDA9}" type="slidenum">
              <a:rPr kumimoji="0" lang="en-GB"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7" name="Object 6">
            <a:extLst>
              <a:ext uri="{FF2B5EF4-FFF2-40B4-BE49-F238E27FC236}">
                <a16:creationId xmlns:a16="http://schemas.microsoft.com/office/drawing/2014/main" id="{BD3F3E12-4885-86A9-4B46-4F042DB568DF}"/>
              </a:ext>
            </a:extLst>
          </p:cNvPr>
          <p:cNvGraphicFramePr>
            <a:graphicFrameLocks noChangeAspect="1"/>
          </p:cNvGraphicFramePr>
          <p:nvPr/>
        </p:nvGraphicFramePr>
        <p:xfrm>
          <a:off x="1819922" y="2902998"/>
          <a:ext cx="5814874" cy="1459452"/>
        </p:xfrm>
        <a:graphic>
          <a:graphicData uri="http://schemas.openxmlformats.org/presentationml/2006/ole">
            <mc:AlternateContent xmlns:mc="http://schemas.openxmlformats.org/markup-compatibility/2006">
              <mc:Choice xmlns:v="urn:schemas-microsoft-com:vml" Requires="v">
                <p:oleObj name="Worksheet" r:id="rId2" imgW="3591147" imgH="771792" progId="Excel.Sheet.12">
                  <p:embed/>
                </p:oleObj>
              </mc:Choice>
              <mc:Fallback>
                <p:oleObj name="Worksheet" r:id="rId2" imgW="3591147" imgH="771792" progId="Excel.Sheet.12">
                  <p:embed/>
                  <p:pic>
                    <p:nvPicPr>
                      <p:cNvPr id="7" name="Object 6">
                        <a:extLst>
                          <a:ext uri="{FF2B5EF4-FFF2-40B4-BE49-F238E27FC236}">
                            <a16:creationId xmlns:a16="http://schemas.microsoft.com/office/drawing/2014/main" id="{BD3F3E12-4885-86A9-4B46-4F042DB568DF}"/>
                          </a:ext>
                        </a:extLst>
                      </p:cNvPr>
                      <p:cNvPicPr/>
                      <p:nvPr/>
                    </p:nvPicPr>
                    <p:blipFill>
                      <a:blip r:embed="rId3"/>
                      <a:stretch>
                        <a:fillRect/>
                      </a:stretch>
                    </p:blipFill>
                    <p:spPr>
                      <a:xfrm>
                        <a:off x="1819922" y="2902998"/>
                        <a:ext cx="5814874" cy="1459452"/>
                      </a:xfrm>
                      <a:prstGeom prst="rect">
                        <a:avLst/>
                      </a:prstGeom>
                    </p:spPr>
                  </p:pic>
                </p:oleObj>
              </mc:Fallback>
            </mc:AlternateContent>
          </a:graphicData>
        </a:graphic>
      </p:graphicFrame>
    </p:spTree>
    <p:extLst>
      <p:ext uri="{BB962C8B-B14F-4D97-AF65-F5344CB8AC3E}">
        <p14:creationId xmlns:p14="http://schemas.microsoft.com/office/powerpoint/2010/main" val="164243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827B-2D8A-42DD-88BB-47DCC8BEF212}"/>
              </a:ext>
            </a:extLst>
          </p:cNvPr>
          <p:cNvSpPr>
            <a:spLocks noGrp="1"/>
          </p:cNvSpPr>
          <p:nvPr>
            <p:ph type="title"/>
          </p:nvPr>
        </p:nvSpPr>
        <p:spPr>
          <a:xfrm>
            <a:off x="677334" y="102297"/>
            <a:ext cx="8596668" cy="699369"/>
          </a:xfrm>
        </p:spPr>
        <p:txBody>
          <a:bodyPr>
            <a:norm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Twinning trip to </a:t>
            </a:r>
            <a:r>
              <a:rPr lang="en-GB" b="1" dirty="0" err="1">
                <a:latin typeface="Calibri" panose="020F0502020204030204" pitchFamily="34" charset="0"/>
                <a:ea typeface="Calibri" panose="020F0502020204030204" pitchFamily="34" charset="0"/>
                <a:cs typeface="Times New Roman" panose="02020603050405020304" pitchFamily="18" charset="0"/>
              </a:rPr>
              <a:t>Houilles</a:t>
            </a:r>
            <a:r>
              <a:rPr lang="en-GB" b="1" dirty="0">
                <a:latin typeface="Calibri" panose="020F0502020204030204" pitchFamily="34" charset="0"/>
                <a:ea typeface="Calibri" panose="020F0502020204030204" pitchFamily="34" charset="0"/>
                <a:cs typeface="Times New Roman" panose="02020603050405020304" pitchFamily="18" charset="0"/>
              </a:rPr>
              <a:t>, Paris</a:t>
            </a:r>
            <a:endParaRPr lang="en-GB" b="1" dirty="0"/>
          </a:p>
        </p:txBody>
      </p:sp>
      <p:sp>
        <p:nvSpPr>
          <p:cNvPr id="3" name="Content Placeholder 2">
            <a:extLst>
              <a:ext uri="{FF2B5EF4-FFF2-40B4-BE49-F238E27FC236}">
                <a16:creationId xmlns:a16="http://schemas.microsoft.com/office/drawing/2014/main" id="{116C447C-F9DB-44A5-A815-75CCAF8AF63F}"/>
              </a:ext>
            </a:extLst>
          </p:cNvPr>
          <p:cNvSpPr>
            <a:spLocks noGrp="1"/>
          </p:cNvSpPr>
          <p:nvPr>
            <p:ph idx="1"/>
          </p:nvPr>
        </p:nvSpPr>
        <p:spPr>
          <a:xfrm>
            <a:off x="1234440" y="1298448"/>
            <a:ext cx="8275320" cy="4435716"/>
          </a:xfrm>
          <a:solidFill>
            <a:schemeClr val="bg1"/>
          </a:solidFill>
        </p:spPr>
        <p:txBody>
          <a:bodyPr>
            <a:normAutofit/>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After the wonderful hospitality received in June 2023 from the Twinning Committee and Tennis Club in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Houilles</a:t>
            </a:r>
            <a:r>
              <a:rPr lang="en-GB" sz="2400" dirty="0">
                <a:effectLst/>
                <a:latin typeface="Calibri" panose="020F0502020204030204" pitchFamily="34" charset="0"/>
                <a:ea typeface="Calibri" panose="020F0502020204030204" pitchFamily="34" charset="0"/>
                <a:cs typeface="Times New Roman" panose="02020603050405020304" pitchFamily="18" charset="0"/>
              </a:rPr>
              <a:t> (Chesham’s twin town in Paris), an invitation was made for a return trip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weekend of 22/23 June </a:t>
            </a:r>
            <a:r>
              <a:rPr lang="en-GB" sz="2400" dirty="0">
                <a:latin typeface="Calibri" panose="020F0502020204030204" pitchFamily="34" charset="0"/>
                <a:ea typeface="Calibri" panose="020F0502020204030204" pitchFamily="34" charset="0"/>
                <a:cs typeface="Times New Roman" panose="02020603050405020304" pitchFamily="18" charset="0"/>
              </a:rPr>
              <a:t>has been agreed as a possible date but discussions are ongoing regarding accommodation and the cost of trip generally for our visitors. No firm decision has yet been made.</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3200" dirty="0"/>
          </a:p>
        </p:txBody>
      </p:sp>
      <p:sp>
        <p:nvSpPr>
          <p:cNvPr id="5" name="Slide Number Placeholder 4">
            <a:extLst>
              <a:ext uri="{FF2B5EF4-FFF2-40B4-BE49-F238E27FC236}">
                <a16:creationId xmlns:a16="http://schemas.microsoft.com/office/drawing/2014/main" id="{61FA31FA-5453-4A34-A710-EE02DE2A2F5A}"/>
              </a:ext>
            </a:extLst>
          </p:cNvPr>
          <p:cNvSpPr>
            <a:spLocks noGrp="1"/>
          </p:cNvSpPr>
          <p:nvPr>
            <p:ph type="sldNum" sz="quarter" idx="12"/>
          </p:nvPr>
        </p:nvSpPr>
        <p:spPr/>
        <p:txBody>
          <a:bodyPr/>
          <a:lstStyle/>
          <a:p>
            <a:fld id="{43642A6E-DD3C-4BD9-AFE1-BE23C243BDA9}" type="slidenum">
              <a:rPr lang="en-GB" smtClean="0"/>
              <a:t>17</a:t>
            </a:fld>
            <a:endParaRPr lang="en-GB"/>
          </a:p>
        </p:txBody>
      </p:sp>
    </p:spTree>
    <p:extLst>
      <p:ext uri="{BB962C8B-B14F-4D97-AF65-F5344CB8AC3E}">
        <p14:creationId xmlns:p14="http://schemas.microsoft.com/office/powerpoint/2010/main" val="3945102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827B-2D8A-42DD-88BB-47DCC8BEF212}"/>
              </a:ext>
            </a:extLst>
          </p:cNvPr>
          <p:cNvSpPr>
            <a:spLocks noGrp="1"/>
          </p:cNvSpPr>
          <p:nvPr>
            <p:ph type="title"/>
          </p:nvPr>
        </p:nvSpPr>
        <p:spPr>
          <a:xfrm>
            <a:off x="677334" y="102297"/>
            <a:ext cx="8596668" cy="699369"/>
          </a:xfrm>
        </p:spPr>
        <p:txBody>
          <a:bodyPr>
            <a:normAutofit/>
          </a:bodyPr>
          <a:lstStyle/>
          <a:p>
            <a:r>
              <a:rPr lang="en-GB" b="1" dirty="0">
                <a:latin typeface="Calibri" panose="020F0502020204030204" pitchFamily="34" charset="0"/>
                <a:cs typeface="Times New Roman" panose="02020603050405020304" pitchFamily="18" charset="0"/>
              </a:rPr>
              <a:t>Facilities</a:t>
            </a:r>
            <a:endParaRPr lang="en-GB" b="1" dirty="0"/>
          </a:p>
        </p:txBody>
      </p:sp>
      <p:sp>
        <p:nvSpPr>
          <p:cNvPr id="3" name="Content Placeholder 2">
            <a:extLst>
              <a:ext uri="{FF2B5EF4-FFF2-40B4-BE49-F238E27FC236}">
                <a16:creationId xmlns:a16="http://schemas.microsoft.com/office/drawing/2014/main" id="{116C447C-F9DB-44A5-A815-75CCAF8AF63F}"/>
              </a:ext>
            </a:extLst>
          </p:cNvPr>
          <p:cNvSpPr>
            <a:spLocks noGrp="1"/>
          </p:cNvSpPr>
          <p:nvPr>
            <p:ph idx="1"/>
          </p:nvPr>
        </p:nvSpPr>
        <p:spPr>
          <a:xfrm>
            <a:off x="749807" y="868680"/>
            <a:ext cx="9699209" cy="5815584"/>
          </a:xfrm>
          <a:solidFill>
            <a:schemeClr val="bg1"/>
          </a:solidFill>
        </p:spPr>
        <p:txBody>
          <a:bodyPr>
            <a:no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The padel court construction took longer than expected and required a lot of cajoling and supervision from 1879 (thanks to Phil </a:t>
            </a:r>
            <a:r>
              <a:rPr lang="en-GB" sz="2000" dirty="0" err="1">
                <a:latin typeface="Calibri" panose="020F0502020204030204" pitchFamily="34" charset="0"/>
                <a:ea typeface="Calibri" panose="020F0502020204030204" pitchFamily="34" charset="0"/>
                <a:cs typeface="Times New Roman" panose="02020603050405020304" pitchFamily="18" charset="0"/>
              </a:rPr>
              <a:t>Ogley</a:t>
            </a:r>
            <a:r>
              <a:rPr lang="en-GB" sz="2000" dirty="0">
                <a:latin typeface="Calibri" panose="020F0502020204030204" pitchFamily="34" charset="0"/>
                <a:ea typeface="Calibri" panose="020F0502020204030204" pitchFamily="34" charset="0"/>
                <a:cs typeface="Times New Roman" panose="02020603050405020304" pitchFamily="18" charset="0"/>
              </a:rPr>
              <a:t> for keeping G4P’s contractors in line). We have at last the two mini courts up and running and the walkway and fencing separating the padel courts from court 7 are due shortly.</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We need obviously to maintain courts 5&amp;6 to a high standard as they are the most popular courts. Additional infill has been purchased as being laid on an as needed basis.</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Much discussion has taken place on the next steps regarding Courts 4 &amp; 7.  On balance we think that we should progress with resurfacing Court 7 whilst at the same time reducing the run-off and creating a walkway between Court 7 and the squash courts. The cost of removing the clay and possibly adding to the foundation, makes the Court 7 project unusually expensive. We are currently looking at the most cost-effective options but do plan to resurface with a soft all-weather surface (ideally </a:t>
            </a:r>
            <a:r>
              <a:rPr lang="en-GB" sz="2000" dirty="0" err="1">
                <a:latin typeface="Calibri" panose="020F0502020204030204" pitchFamily="34" charset="0"/>
                <a:ea typeface="Calibri" panose="020F0502020204030204" pitchFamily="34" charset="0"/>
                <a:cs typeface="Times New Roman" panose="02020603050405020304" pitchFamily="18" charset="0"/>
              </a:rPr>
              <a:t>Lano</a:t>
            </a:r>
            <a:r>
              <a:rPr lang="en-GB" sz="2000" dirty="0">
                <a:latin typeface="Calibri" panose="020F0502020204030204" pitchFamily="34" charset="0"/>
                <a:ea typeface="Calibri" panose="020F0502020204030204" pitchFamily="34" charset="0"/>
                <a:cs typeface="Times New Roman" panose="02020603050405020304" pitchFamily="18" charset="0"/>
              </a:rPr>
              <a:t> Grand Clay). It would also make sense to install LED lights.</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membership will be updated on the plans as they get finalised and ultimately changes will be put to members for approval at an EGM.  </a:t>
            </a:r>
          </a:p>
          <a:p>
            <a:pPr>
              <a:lnSpc>
                <a:spcPct val="107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1FA31FA-5453-4A34-A710-EE02DE2A2F5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642A6E-DD3C-4BD9-AFE1-BE23C243BDA9}" type="slidenum">
              <a:rPr kumimoji="0" lang="en-GB"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84963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4" name="Rectangle 2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0"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Isosceles Triangle 3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Isosceles Triangle 3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Isosceles Triangle 3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a:solidFill>
                  <a:schemeClr val="tx1"/>
                </a:solidFill>
              </a:rPr>
              <a:t>Nick Brooks</a:t>
            </a:r>
            <a:endParaRPr lang="en-US" sz="1800" dirty="0">
              <a:solidFill>
                <a:schemeClr val="tx1"/>
              </a:solidFill>
            </a:endParaRPr>
          </a:p>
        </p:txBody>
      </p:sp>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lnSpc>
                <a:spcPct val="90000"/>
              </a:lnSpc>
            </a:pPr>
            <a:r>
              <a:rPr lang="en-US" sz="5400" dirty="0"/>
              <a:t>Tennis/Padel – Head Coach’s report</a:t>
            </a:r>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43642A6E-DD3C-4BD9-AFE1-BE23C243BDA9}" type="slidenum">
              <a:rPr lang="en-US" kern="1200" smtClean="0">
                <a:solidFill>
                  <a:schemeClr val="accent1"/>
                </a:solidFill>
                <a:latin typeface="+mn-lt"/>
                <a:ea typeface="+mn-ea"/>
                <a:cs typeface="+mn-cs"/>
              </a:rPr>
              <a:pPr>
                <a:spcAft>
                  <a:spcPts val="600"/>
                </a:spcAft>
              </a:pPr>
              <a:t>19</a:t>
            </a:fld>
            <a:endParaRPr lang="en-US" kern="1200" dirty="0">
              <a:solidFill>
                <a:schemeClr val="accent1"/>
              </a:solidFill>
              <a:latin typeface="+mn-lt"/>
              <a:ea typeface="+mn-ea"/>
              <a:cs typeface="+mn-cs"/>
            </a:endParaRPr>
          </a:p>
        </p:txBody>
      </p:sp>
    </p:spTree>
    <p:extLst>
      <p:ext uri="{BB962C8B-B14F-4D97-AF65-F5344CB8AC3E}">
        <p14:creationId xmlns:p14="http://schemas.microsoft.com/office/powerpoint/2010/main" val="101195262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6"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7" name="Isosceles Triangle 46">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8"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9"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0"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1" name="Isosceles Triangle 50">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2" name="Isosceles Triangle 51">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pic>
        <p:nvPicPr>
          <p:cNvPr id="38" name="Picture 37" descr="A page in a planner">
            <a:extLst>
              <a:ext uri="{FF2B5EF4-FFF2-40B4-BE49-F238E27FC236}">
                <a16:creationId xmlns:a16="http://schemas.microsoft.com/office/drawing/2014/main" id="{A9F60840-4D62-4B9E-A1E0-F4E73FD7B9B7}"/>
              </a:ext>
            </a:extLst>
          </p:cNvPr>
          <p:cNvPicPr>
            <a:picLocks noChangeAspect="1"/>
          </p:cNvPicPr>
          <p:nvPr/>
        </p:nvPicPr>
        <p:blipFill rotWithShape="1">
          <a:blip r:embed="rId2"/>
          <a:srcRect l="9669" r="1322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a:t>AGM Agenda</a:t>
            </a:r>
          </a:p>
        </p:txBody>
      </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1600"/>
              <a:t>David Griffiths</a:t>
            </a:r>
          </a:p>
        </p:txBody>
      </p:sp>
      <p:cxnSp>
        <p:nvCxnSpPr>
          <p:cNvPr id="54" name="Straight Connector 53">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8"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0"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2"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43642A6E-DD3C-4BD9-AFE1-BE23C243BDA9}" type="slidenum">
              <a:rPr lang="en-US">
                <a:solidFill>
                  <a:srgbClr val="FFFFFF"/>
                </a:solidFill>
              </a:rPr>
              <a:pPr defTabSz="914400">
                <a:spcAft>
                  <a:spcPts val="600"/>
                </a:spcAft>
              </a:pPr>
              <a:t>2</a:t>
            </a:fld>
            <a:endParaRPr lang="en-US">
              <a:solidFill>
                <a:srgbClr val="FFFFFF"/>
              </a:solidFill>
            </a:endParaRPr>
          </a:p>
        </p:txBody>
      </p:sp>
      <p:sp>
        <p:nvSpPr>
          <p:cNvPr id="64"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6"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8"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70"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Footer Placeholder 3">
            <a:extLst>
              <a:ext uri="{FF2B5EF4-FFF2-40B4-BE49-F238E27FC236}">
                <a16:creationId xmlns:a16="http://schemas.microsoft.com/office/drawing/2014/main" id="{6874EFD7-26B2-F9EB-9B22-AD3A556A4212}"/>
              </a:ext>
            </a:extLst>
          </p:cNvPr>
          <p:cNvSpPr>
            <a:spLocks noGrp="1"/>
          </p:cNvSpPr>
          <p:nvPr>
            <p:ph type="ftr" sz="quarter" idx="11"/>
          </p:nvPr>
        </p:nvSpPr>
        <p:spPr>
          <a:xfrm>
            <a:off x="677334" y="6041362"/>
            <a:ext cx="6297612" cy="365125"/>
          </a:xfrm>
        </p:spPr>
        <p:txBody>
          <a:bodyPr>
            <a:normAutofit/>
          </a:bodyPr>
          <a:lstStyle/>
          <a:p>
            <a:pPr>
              <a:spcAft>
                <a:spcPts val="600"/>
              </a:spcAft>
            </a:pPr>
            <a:r>
              <a:rPr lang="en-GB" dirty="0"/>
              <a:t>March 27</a:t>
            </a:r>
            <a:r>
              <a:rPr lang="en-GB" baseline="30000" dirty="0"/>
              <a:t>th</a:t>
            </a:r>
            <a:r>
              <a:rPr lang="en-GB" dirty="0"/>
              <a:t> 2024 - AGM  at Chesham 1879</a:t>
            </a:r>
          </a:p>
        </p:txBody>
      </p:sp>
    </p:spTree>
    <p:extLst>
      <p:ext uri="{BB962C8B-B14F-4D97-AF65-F5344CB8AC3E}">
        <p14:creationId xmlns:p14="http://schemas.microsoft.com/office/powerpoint/2010/main" val="236141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63D842-DA5C-3A21-FF15-ECB038E266FF}"/>
              </a:ext>
            </a:extLst>
          </p:cNvPr>
          <p:cNvSpPr>
            <a:spLocks noGrp="1"/>
          </p:cNvSpPr>
          <p:nvPr>
            <p:ph type="title"/>
          </p:nvPr>
        </p:nvSpPr>
        <p:spPr>
          <a:xfrm>
            <a:off x="677334" y="217714"/>
            <a:ext cx="8596668" cy="587829"/>
          </a:xfrm>
        </p:spPr>
        <p:txBody>
          <a:bodyPr>
            <a:normAutofit fontScale="90000"/>
          </a:bodyPr>
          <a:lstStyle/>
          <a:p>
            <a:r>
              <a:rPr lang="en-GB" dirty="0"/>
              <a:t>Tennis/Padel coaching - Summary</a:t>
            </a:r>
          </a:p>
        </p:txBody>
      </p:sp>
      <p:sp>
        <p:nvSpPr>
          <p:cNvPr id="7" name="Content Placeholder 6">
            <a:extLst>
              <a:ext uri="{FF2B5EF4-FFF2-40B4-BE49-F238E27FC236}">
                <a16:creationId xmlns:a16="http://schemas.microsoft.com/office/drawing/2014/main" id="{9215FDC2-9F4A-4BD3-3B83-6F6A7DA5E10F}"/>
              </a:ext>
            </a:extLst>
          </p:cNvPr>
          <p:cNvSpPr>
            <a:spLocks noGrp="1"/>
          </p:cNvSpPr>
          <p:nvPr>
            <p:ph idx="1"/>
          </p:nvPr>
        </p:nvSpPr>
        <p:spPr>
          <a:xfrm>
            <a:off x="686477" y="957943"/>
            <a:ext cx="10471379" cy="5448544"/>
          </a:xfrm>
          <a:solidFill>
            <a:schemeClr val="bg1"/>
          </a:solidFill>
        </p:spPr>
        <p:txBody>
          <a:bodyPr>
            <a:normAutofit fontScale="92500" lnSpcReduction="10000"/>
          </a:bodyPr>
          <a:lstStyle/>
          <a:p>
            <a:r>
              <a:rPr lang="en-GB" sz="1600" dirty="0">
                <a:effectLst/>
                <a:latin typeface="Aptos" panose="020B0004020202020204" pitchFamily="34" charset="0"/>
                <a:ea typeface="Calibri" panose="020F0502020204030204" pitchFamily="34" charset="0"/>
                <a:cs typeface="Aptos" panose="020B0004020202020204" pitchFamily="34" charset="0"/>
              </a:rPr>
              <a:t>First of all, I would like to thank my coaching team, Matt, Guy and Amelia for their continued  support, dedication and professionalism to their roles ensuring we can continue to deliver the vast array of sessions on a weekly basis. We have many junior helpers who play in our groups who are also now assisting in coaching some of our younger groups.</a:t>
            </a:r>
          </a:p>
          <a:p>
            <a:r>
              <a:rPr lang="en-GB" sz="1600" dirty="0">
                <a:effectLst/>
                <a:latin typeface="Aptos" panose="020B0004020202020204" pitchFamily="34" charset="0"/>
                <a:ea typeface="Calibri" panose="020F0502020204030204" pitchFamily="34" charset="0"/>
                <a:cs typeface="Aptos" panose="020B0004020202020204" pitchFamily="34" charset="0"/>
              </a:rPr>
              <a:t>We ran a popular and successful Ladies trial month which led to 9/10 players that signed on to becoming full members of the club. Many of these ladies attend the Wednesday morning social which was started so as to ensure they would get the most out of the membership.</a:t>
            </a:r>
          </a:p>
          <a:p>
            <a:r>
              <a:rPr lang="en-GB" sz="1600" dirty="0">
                <a:effectLst/>
                <a:latin typeface="Aptos" panose="020B0004020202020204" pitchFamily="34" charset="0"/>
                <a:ea typeface="Calibri" panose="020F0502020204030204" pitchFamily="34" charset="0"/>
                <a:cs typeface="Aptos" panose="020B0004020202020204" pitchFamily="34" charset="0"/>
              </a:rPr>
              <a:t>Junior night continues to be popular throughout the year with a guaranteed attendance of at least 25 players on even the coldest nights.</a:t>
            </a:r>
          </a:p>
          <a:p>
            <a:r>
              <a:rPr lang="en-GB" sz="1600" dirty="0">
                <a:effectLst/>
                <a:latin typeface="Aptos" panose="020B0004020202020204" pitchFamily="34" charset="0"/>
                <a:ea typeface="Calibri" panose="020F0502020204030204" pitchFamily="34" charset="0"/>
                <a:cs typeface="Aptos" panose="020B0004020202020204" pitchFamily="34" charset="0"/>
              </a:rPr>
              <a:t>Thank you to the tennis and main committees for continuing to support my vision and direction of the coaching program at 1879. These committees are also kindly helping finance the development of myself and my coaching team for future courses we attend for tennis and Padel. Thank you. </a:t>
            </a:r>
          </a:p>
          <a:p>
            <a:r>
              <a:rPr lang="en-GB" sz="1600" dirty="0">
                <a:effectLst/>
                <a:latin typeface="Aptos" panose="020B0004020202020204" pitchFamily="34" charset="0"/>
                <a:ea typeface="Calibri" panose="020F0502020204030204" pitchFamily="34" charset="0"/>
                <a:cs typeface="Aptos" panose="020B0004020202020204" pitchFamily="34" charset="0"/>
              </a:rPr>
              <a:t>Staying on Padel, with both Matt and myself fully qualified as Padel coaches now, we are currently running four public coaching sessions per week which are well attended and we will be adding an additional three sessions after Easter. Thanks to all for your support. </a:t>
            </a:r>
          </a:p>
          <a:p>
            <a:r>
              <a:rPr lang="en-GB" sz="1600" dirty="0">
                <a:effectLst/>
                <a:latin typeface="Aptos" panose="020B0004020202020204" pitchFamily="34" charset="0"/>
                <a:ea typeface="Calibri" panose="020F0502020204030204" pitchFamily="34" charset="0"/>
                <a:cs typeface="Aptos" panose="020B0004020202020204" pitchFamily="34" charset="0"/>
              </a:rPr>
              <a:t>We are awaiting final completion of disabled facilities to then enable us to start offering coaching players with a disability.</a:t>
            </a:r>
          </a:p>
          <a:p>
            <a:r>
              <a:rPr lang="en-GB" sz="1600" dirty="0">
                <a:effectLst/>
                <a:latin typeface="Aptos" panose="020B0004020202020204" pitchFamily="34" charset="0"/>
                <a:ea typeface="Calibri" panose="020F0502020204030204" pitchFamily="34" charset="0"/>
                <a:cs typeface="Aptos" panose="020B0004020202020204" pitchFamily="34" charset="0"/>
              </a:rPr>
              <a:t>We are currently active on a regular basis with four local schools in the area with the coaching team either working at the schools or the schools coming down to the club.</a:t>
            </a:r>
          </a:p>
          <a:p>
            <a:r>
              <a:rPr lang="en-GB" sz="1600" dirty="0">
                <a:effectLst/>
                <a:latin typeface="Aptos" panose="020B0004020202020204" pitchFamily="34" charset="0"/>
                <a:ea typeface="Calibri" panose="020F0502020204030204" pitchFamily="34" charset="0"/>
                <a:cs typeface="Aptos" panose="020B0004020202020204" pitchFamily="34" charset="0"/>
              </a:rPr>
              <a:t>The two new mini courts are a welcomed addition to the club and will further aid the development of our youngsters.</a:t>
            </a:r>
          </a:p>
          <a:p>
            <a:r>
              <a:rPr lang="en-GB" sz="1600" dirty="0">
                <a:effectLst/>
                <a:latin typeface="Aptos" panose="020B0004020202020204" pitchFamily="34" charset="0"/>
                <a:ea typeface="Calibri" panose="020F0502020204030204" pitchFamily="34" charset="0"/>
                <a:cs typeface="Aptos" panose="020B0004020202020204" pitchFamily="34" charset="0"/>
              </a:rPr>
              <a:t>Finally, we are re-entering 4 junior teams this year to take part in local matches against all local clubs.</a:t>
            </a:r>
          </a:p>
          <a:p>
            <a:r>
              <a:rPr lang="en-GB" sz="1600" dirty="0">
                <a:effectLst/>
                <a:latin typeface="Aptos" panose="020B0004020202020204" pitchFamily="34" charset="0"/>
                <a:ea typeface="Calibri" panose="020F0502020204030204" pitchFamily="34" charset="0"/>
                <a:cs typeface="Aptos" panose="020B0004020202020204" pitchFamily="34" charset="0"/>
              </a:rPr>
              <a:t>Thanks all and see you on court.</a:t>
            </a:r>
          </a:p>
        </p:txBody>
      </p:sp>
      <p:sp>
        <p:nvSpPr>
          <p:cNvPr id="4" name="Footer Placeholder 3">
            <a:extLst>
              <a:ext uri="{FF2B5EF4-FFF2-40B4-BE49-F238E27FC236}">
                <a16:creationId xmlns:a16="http://schemas.microsoft.com/office/drawing/2014/main" id="{91F38D55-2F49-E3C6-1645-DF2E5F228474}"/>
              </a:ext>
            </a:extLst>
          </p:cNvPr>
          <p:cNvSpPr>
            <a:spLocks noGrp="1"/>
          </p:cNvSpPr>
          <p:nvPr>
            <p:ph type="ftr" sz="quarter" idx="11"/>
          </p:nvPr>
        </p:nvSpPr>
        <p:spPr>
          <a:xfrm>
            <a:off x="677334" y="6487677"/>
            <a:ext cx="6297612" cy="365125"/>
          </a:xfrm>
        </p:spPr>
        <p:txBody>
          <a:bodyPr/>
          <a:lstStyle/>
          <a:p>
            <a:r>
              <a:rPr lang="en-GB" dirty="0"/>
              <a:t>March 2024 - AGM</a:t>
            </a:r>
          </a:p>
        </p:txBody>
      </p:sp>
      <p:sp>
        <p:nvSpPr>
          <p:cNvPr id="5" name="Slide Number Placeholder 4">
            <a:extLst>
              <a:ext uri="{FF2B5EF4-FFF2-40B4-BE49-F238E27FC236}">
                <a16:creationId xmlns:a16="http://schemas.microsoft.com/office/drawing/2014/main" id="{6371B610-393B-286D-2C1E-FB7E37651E41}"/>
              </a:ext>
            </a:extLst>
          </p:cNvPr>
          <p:cNvSpPr>
            <a:spLocks noGrp="1"/>
          </p:cNvSpPr>
          <p:nvPr>
            <p:ph type="sldNum" sz="quarter" idx="12"/>
          </p:nvPr>
        </p:nvSpPr>
        <p:spPr/>
        <p:txBody>
          <a:bodyPr/>
          <a:lstStyle/>
          <a:p>
            <a:fld id="{43642A6E-DD3C-4BD9-AFE1-BE23C243BDA9}" type="slidenum">
              <a:rPr lang="en-GB" smtClean="0"/>
              <a:t>20</a:t>
            </a:fld>
            <a:endParaRPr lang="en-GB"/>
          </a:p>
        </p:txBody>
      </p:sp>
    </p:spTree>
    <p:extLst>
      <p:ext uri="{BB962C8B-B14F-4D97-AF65-F5344CB8AC3E}">
        <p14:creationId xmlns:p14="http://schemas.microsoft.com/office/powerpoint/2010/main" val="3144576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4" name="Rectangle 2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0"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Isosceles Triangle 3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Isosceles Triangle 3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Isosceles Triangle 3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solidFill>
                  <a:schemeClr val="tx1"/>
                </a:solidFill>
              </a:rPr>
              <a:t>Paul Griffiths</a:t>
            </a:r>
          </a:p>
        </p:txBody>
      </p:sp>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1507067" y="2404534"/>
            <a:ext cx="7766936" cy="1646302"/>
          </a:xfrm>
        </p:spPr>
        <p:txBody>
          <a:bodyPr vert="horz" lIns="91440" tIns="45720" rIns="91440" bIns="45720" rtlCol="0" anchor="b">
            <a:normAutofit fontScale="90000"/>
          </a:bodyPr>
          <a:lstStyle/>
          <a:p>
            <a:pPr algn="r"/>
            <a:r>
              <a:rPr lang="en-US" sz="5400" dirty="0"/>
              <a:t>Squash Chairman’s Report</a:t>
            </a:r>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43642A6E-DD3C-4BD9-AFE1-BE23C243BDA9}" type="slidenum">
              <a:rPr lang="en-US" kern="1200" dirty="0">
                <a:solidFill>
                  <a:schemeClr val="accent1"/>
                </a:solidFill>
                <a:latin typeface="+mn-lt"/>
                <a:ea typeface="+mn-ea"/>
                <a:cs typeface="+mn-cs"/>
              </a:rPr>
              <a:pPr>
                <a:spcAft>
                  <a:spcPts val="600"/>
                </a:spcAft>
              </a:pPr>
              <a:t>21</a:t>
            </a:fld>
            <a:endParaRPr lang="en-US" kern="1200" dirty="0">
              <a:solidFill>
                <a:schemeClr val="accent1"/>
              </a:solidFill>
              <a:latin typeface="+mn-lt"/>
              <a:ea typeface="+mn-ea"/>
              <a:cs typeface="+mn-cs"/>
            </a:endParaRPr>
          </a:p>
        </p:txBody>
      </p:sp>
    </p:spTree>
    <p:extLst>
      <p:ext uri="{BB962C8B-B14F-4D97-AF65-F5344CB8AC3E}">
        <p14:creationId xmlns:p14="http://schemas.microsoft.com/office/powerpoint/2010/main" val="235578418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E348BF6-2737-4B3D-B9E8-B838E395816A}"/>
              </a:ext>
            </a:extLst>
          </p:cNvPr>
          <p:cNvSpPr>
            <a:spLocks noGrp="1"/>
          </p:cNvSpPr>
          <p:nvPr>
            <p:ph type="title"/>
          </p:nvPr>
        </p:nvSpPr>
        <p:spPr>
          <a:xfrm>
            <a:off x="677334" y="240083"/>
            <a:ext cx="8836184" cy="561584"/>
          </a:xfrm>
        </p:spPr>
        <p:txBody>
          <a:bodyPr>
            <a:noAutofit/>
          </a:bodyPr>
          <a:lstStyle/>
          <a:p>
            <a:r>
              <a:rPr lang="en-GB" b="1" dirty="0"/>
              <a:t>How squash has progressed during 2023</a:t>
            </a:r>
          </a:p>
        </p:txBody>
      </p:sp>
      <p:sp>
        <p:nvSpPr>
          <p:cNvPr id="7" name="Content Placeholder 6">
            <a:extLst>
              <a:ext uri="{FF2B5EF4-FFF2-40B4-BE49-F238E27FC236}">
                <a16:creationId xmlns:a16="http://schemas.microsoft.com/office/drawing/2014/main" id="{99271C95-8D40-4A86-8BB3-83C4D9864BC5}"/>
              </a:ext>
            </a:extLst>
          </p:cNvPr>
          <p:cNvSpPr>
            <a:spLocks noGrp="1"/>
          </p:cNvSpPr>
          <p:nvPr>
            <p:ph idx="1"/>
          </p:nvPr>
        </p:nvSpPr>
        <p:spPr>
          <a:xfrm>
            <a:off x="382044" y="951978"/>
            <a:ext cx="10828751" cy="5599134"/>
          </a:xfrm>
          <a:solidFill>
            <a:schemeClr val="bg1"/>
          </a:solidFill>
        </p:spPr>
        <p:txBody>
          <a:bodyPr>
            <a:normAutofit/>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2023 has been a year of consolidation for the squash section building on some of the very positive developments during the previous year. In particular, we have seen activity levels amongst the increasing number of lady members continue to grow. There are now three teams competing in the Bucks Leagues and we thank Suzanne Lund and her ‘team’ for organising and encouraging this. </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Suzanne has also been active on the </a:t>
            </a:r>
            <a:r>
              <a:rPr lang="en-GB" sz="1800" b="1" kern="100" dirty="0">
                <a:effectLst/>
                <a:latin typeface="Aptos" panose="020B0004020202020204" pitchFamily="34" charset="0"/>
                <a:ea typeface="Aptos" panose="020B0004020202020204" pitchFamily="34" charset="0"/>
                <a:cs typeface="Times New Roman" panose="02020603050405020304" pitchFamily="18" charset="0"/>
              </a:rPr>
              <a:t>fundraising</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front and, thanks to her, we succeeded recently in obtaining some grants from Bucks Squash which have been applied to subsidise Level 1 coaching qualifications for 3 Junior members, James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Debbage</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Ollie Haines and Anastasia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Machula</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Congratulations to all three who join Callum Hughes at this level. Emma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Delahay</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has also recently joined this group with the same coaching qualification, so we are well set to provide support and encouragement to members wanting to start out on the squash journey or to improve their games. </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In contrast to the number of ladies’ teams we are only running one men’s team this year. Having been top of the division before Christmas they are now sitting third at the time of writing. Nevertheless, there is still all to play for and they have a game in hand over those teams above them. We hope that we will have a strong finish to the season and build on this success next year. My thanks to Matt Doody for his captaincy this year and to all the players who have taken part.</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Speaking of Matt, he has handed over the role of Squash Safeguarding Officer this year to James Allchin. This is an important position within the Club and one where there is an increasing degree of focus from outside on the Club’s policies and procedures. Thank you, James and Matt.</a:t>
            </a:r>
          </a:p>
        </p:txBody>
      </p:sp>
      <p:sp>
        <p:nvSpPr>
          <p:cNvPr id="5" name="Slide Number Placeholder 4">
            <a:extLst>
              <a:ext uri="{FF2B5EF4-FFF2-40B4-BE49-F238E27FC236}">
                <a16:creationId xmlns:a16="http://schemas.microsoft.com/office/drawing/2014/main" id="{37D10392-FF4E-49F2-A687-59D8565BA1C7}"/>
              </a:ext>
            </a:extLst>
          </p:cNvPr>
          <p:cNvSpPr>
            <a:spLocks noGrp="1"/>
          </p:cNvSpPr>
          <p:nvPr>
            <p:ph type="sldNum" sz="quarter" idx="12"/>
          </p:nvPr>
        </p:nvSpPr>
        <p:spPr/>
        <p:txBody>
          <a:bodyPr/>
          <a:lstStyle/>
          <a:p>
            <a:fld id="{43642A6E-DD3C-4BD9-AFE1-BE23C243BDA9}" type="slidenum">
              <a:rPr lang="en-GB" smtClean="0"/>
              <a:t>22</a:t>
            </a:fld>
            <a:endParaRPr lang="en-GB"/>
          </a:p>
        </p:txBody>
      </p:sp>
    </p:spTree>
    <p:extLst>
      <p:ext uri="{BB962C8B-B14F-4D97-AF65-F5344CB8AC3E}">
        <p14:creationId xmlns:p14="http://schemas.microsoft.com/office/powerpoint/2010/main" val="335834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E348BF6-2737-4B3D-B9E8-B838E395816A}"/>
              </a:ext>
            </a:extLst>
          </p:cNvPr>
          <p:cNvSpPr>
            <a:spLocks noGrp="1"/>
          </p:cNvSpPr>
          <p:nvPr>
            <p:ph type="title"/>
          </p:nvPr>
        </p:nvSpPr>
        <p:spPr>
          <a:xfrm>
            <a:off x="677334" y="240083"/>
            <a:ext cx="8836184" cy="561584"/>
          </a:xfrm>
        </p:spPr>
        <p:txBody>
          <a:bodyPr>
            <a:noAutofit/>
          </a:bodyPr>
          <a:lstStyle/>
          <a:p>
            <a:r>
              <a:rPr lang="en-GB" b="1" dirty="0"/>
              <a:t>How squash has progressed during 2022</a:t>
            </a:r>
          </a:p>
        </p:txBody>
      </p:sp>
      <p:sp>
        <p:nvSpPr>
          <p:cNvPr id="7" name="Content Placeholder 6">
            <a:extLst>
              <a:ext uri="{FF2B5EF4-FFF2-40B4-BE49-F238E27FC236}">
                <a16:creationId xmlns:a16="http://schemas.microsoft.com/office/drawing/2014/main" id="{99271C95-8D40-4A86-8BB3-83C4D9864BC5}"/>
              </a:ext>
            </a:extLst>
          </p:cNvPr>
          <p:cNvSpPr>
            <a:spLocks noGrp="1"/>
          </p:cNvSpPr>
          <p:nvPr>
            <p:ph idx="1"/>
          </p:nvPr>
        </p:nvSpPr>
        <p:spPr>
          <a:xfrm>
            <a:off x="400833" y="1014608"/>
            <a:ext cx="11329792" cy="5743184"/>
          </a:xfrm>
          <a:solidFill>
            <a:schemeClr val="bg1"/>
          </a:solidFill>
        </p:spPr>
        <p:txBody>
          <a:bodyPr>
            <a:normAutofit/>
          </a:bodyPr>
          <a:lstStyle/>
          <a:p>
            <a:r>
              <a:rPr lang="en-GB" sz="2000" kern="100" dirty="0">
                <a:effectLst/>
                <a:latin typeface="Aptos" panose="020B0004020202020204" pitchFamily="34" charset="0"/>
                <a:ea typeface="Aptos" panose="020B0004020202020204" pitchFamily="34" charset="0"/>
                <a:cs typeface="Times New Roman" panose="02020603050405020304" pitchFamily="18" charset="0"/>
              </a:rPr>
              <a:t>A variety of </a:t>
            </a:r>
            <a:r>
              <a:rPr lang="en-GB" sz="2000" b="1" kern="100" dirty="0">
                <a:effectLst/>
                <a:latin typeface="Aptos" panose="020B0004020202020204" pitchFamily="34" charset="0"/>
                <a:ea typeface="Aptos" panose="020B0004020202020204" pitchFamily="34" charset="0"/>
                <a:cs typeface="Times New Roman" panose="02020603050405020304" pitchFamily="18" charset="0"/>
              </a:rPr>
              <a:t>junior and ladies’ sessions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have been taking place on Sunday mornings, Wednesday and Friday afternoons. Two of these programmes have been based on the national Squash Stars promotion aimed specifically at younger members.  As a result of these we have increased the number of Junior members and 7 of those have progressed to participating in our own Junior programme.</a:t>
            </a:r>
          </a:p>
          <a:p>
            <a:r>
              <a:rPr lang="en-GB" sz="2000" kern="100" dirty="0">
                <a:effectLst/>
                <a:latin typeface="Aptos" panose="020B0004020202020204" pitchFamily="34" charset="0"/>
                <a:ea typeface="Aptos" panose="020B0004020202020204" pitchFamily="34" charset="0"/>
                <a:cs typeface="Times New Roman" panose="02020603050405020304" pitchFamily="18" charset="0"/>
              </a:rPr>
              <a:t>We have </a:t>
            </a:r>
            <a:r>
              <a:rPr lang="en-GB" sz="2000" b="1" kern="100" dirty="0">
                <a:effectLst/>
                <a:latin typeface="Aptos" panose="020B0004020202020204" pitchFamily="34" charset="0"/>
                <a:ea typeface="Aptos" panose="020B0004020202020204" pitchFamily="34" charset="0"/>
                <a:cs typeface="Times New Roman" panose="02020603050405020304" pitchFamily="18" charset="0"/>
              </a:rPr>
              <a:t>one Junior team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competing in the Bucks’ League, Division 1, which involves periodical triangular events at the various clubs. The next one is on Sunday 21</a:t>
            </a:r>
            <a:r>
              <a:rPr lang="en-GB" sz="20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April from 12.20 at 1879. Feel free to pop in if you are around and give them some support.</a:t>
            </a:r>
          </a:p>
          <a:p>
            <a:r>
              <a:rPr lang="en-GB" sz="2000" kern="100" dirty="0">
                <a:effectLst/>
                <a:latin typeface="Aptos" panose="020B0004020202020204" pitchFamily="34" charset="0"/>
                <a:ea typeface="Aptos" panose="020B0004020202020204" pitchFamily="34" charset="0"/>
                <a:cs typeface="Times New Roman" panose="02020603050405020304" pitchFamily="18" charset="0"/>
              </a:rPr>
              <a:t>We hope to add to these programmes in the coming year by trying to reintroduce a </a:t>
            </a:r>
            <a:r>
              <a:rPr lang="en-GB" sz="2000" b="1" kern="100" dirty="0">
                <a:effectLst/>
                <a:latin typeface="Aptos" panose="020B0004020202020204" pitchFamily="34" charset="0"/>
                <a:ea typeface="Aptos" panose="020B0004020202020204" pitchFamily="34" charset="0"/>
                <a:cs typeface="Times New Roman" panose="02020603050405020304" pitchFamily="18" charset="0"/>
              </a:rPr>
              <a:t>members’ Club Night</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and a </a:t>
            </a:r>
            <a:r>
              <a:rPr lang="en-GB" sz="2000" b="1" kern="100" dirty="0">
                <a:effectLst/>
                <a:latin typeface="Aptos" panose="020B0004020202020204" pitchFamily="34" charset="0"/>
                <a:ea typeface="Aptos" panose="020B0004020202020204" pitchFamily="34" charset="0"/>
                <a:cs typeface="Times New Roman" panose="02020603050405020304" pitchFamily="18" charset="0"/>
              </a:rPr>
              <a:t>midweek adults’ group session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both of which we hope will be arranged and led by our expanding coaching team led by John Hatch. We hope that these sessions will be a useful addition to the regular leagues – ably administered by Roger Hill (thank you) - as ways to find new playing partners, improve our games and make new friends. </a:t>
            </a:r>
          </a:p>
          <a:p>
            <a:r>
              <a:rPr lang="en-GB" sz="2000" kern="100" dirty="0">
                <a:effectLst/>
                <a:latin typeface="Aptos" panose="020B0004020202020204" pitchFamily="34" charset="0"/>
                <a:ea typeface="Aptos" panose="020B0004020202020204" pitchFamily="34" charset="0"/>
                <a:cs typeface="Times New Roman" panose="02020603050405020304" pitchFamily="18" charset="0"/>
              </a:rPr>
              <a:t>We have seen a slow but </a:t>
            </a:r>
            <a:r>
              <a:rPr lang="en-GB" sz="2000" b="1" kern="100" dirty="0">
                <a:effectLst/>
                <a:latin typeface="Aptos" panose="020B0004020202020204" pitchFamily="34" charset="0"/>
                <a:ea typeface="Aptos" panose="020B0004020202020204" pitchFamily="34" charset="0"/>
                <a:cs typeface="Times New Roman" panose="02020603050405020304" pitchFamily="18" charset="0"/>
              </a:rPr>
              <a:t>steady increase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in numbers this year and we welcome everyone who has joined. I would also like to say a special ‘thank you’ to those who have offered their help and practical assistance during the year as well as those already named. </a:t>
            </a:r>
          </a:p>
        </p:txBody>
      </p:sp>
      <p:sp>
        <p:nvSpPr>
          <p:cNvPr id="5" name="Slide Number Placeholder 4">
            <a:extLst>
              <a:ext uri="{FF2B5EF4-FFF2-40B4-BE49-F238E27FC236}">
                <a16:creationId xmlns:a16="http://schemas.microsoft.com/office/drawing/2014/main" id="{37D10392-FF4E-49F2-A687-59D8565BA1C7}"/>
              </a:ext>
            </a:extLst>
          </p:cNvPr>
          <p:cNvSpPr>
            <a:spLocks noGrp="1"/>
          </p:cNvSpPr>
          <p:nvPr>
            <p:ph type="sldNum" sz="quarter" idx="12"/>
          </p:nvPr>
        </p:nvSpPr>
        <p:spPr/>
        <p:txBody>
          <a:bodyPr/>
          <a:lstStyle/>
          <a:p>
            <a:fld id="{43642A6E-DD3C-4BD9-AFE1-BE23C243BDA9}" type="slidenum">
              <a:rPr lang="en-GB" smtClean="0"/>
              <a:t>23</a:t>
            </a:fld>
            <a:endParaRPr lang="en-GB"/>
          </a:p>
        </p:txBody>
      </p:sp>
    </p:spTree>
    <p:extLst>
      <p:ext uri="{BB962C8B-B14F-4D97-AF65-F5344CB8AC3E}">
        <p14:creationId xmlns:p14="http://schemas.microsoft.com/office/powerpoint/2010/main" val="254694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E348BF6-2737-4B3D-B9E8-B838E395816A}"/>
              </a:ext>
            </a:extLst>
          </p:cNvPr>
          <p:cNvSpPr>
            <a:spLocks noGrp="1"/>
          </p:cNvSpPr>
          <p:nvPr>
            <p:ph type="title"/>
          </p:nvPr>
        </p:nvSpPr>
        <p:spPr>
          <a:xfrm>
            <a:off x="677334" y="240083"/>
            <a:ext cx="8848710" cy="561584"/>
          </a:xfrm>
        </p:spPr>
        <p:txBody>
          <a:bodyPr>
            <a:noAutofit/>
          </a:bodyPr>
          <a:lstStyle/>
          <a:p>
            <a:r>
              <a:rPr lang="en-GB" b="1" dirty="0"/>
              <a:t>How squash has progressed during 2023</a:t>
            </a:r>
          </a:p>
        </p:txBody>
      </p:sp>
      <p:sp>
        <p:nvSpPr>
          <p:cNvPr id="7" name="Content Placeholder 6">
            <a:extLst>
              <a:ext uri="{FF2B5EF4-FFF2-40B4-BE49-F238E27FC236}">
                <a16:creationId xmlns:a16="http://schemas.microsoft.com/office/drawing/2014/main" id="{99271C95-8D40-4A86-8BB3-83C4D9864BC5}"/>
              </a:ext>
            </a:extLst>
          </p:cNvPr>
          <p:cNvSpPr>
            <a:spLocks noGrp="1"/>
          </p:cNvSpPr>
          <p:nvPr>
            <p:ph idx="1"/>
          </p:nvPr>
        </p:nvSpPr>
        <p:spPr>
          <a:xfrm>
            <a:off x="501041" y="939452"/>
            <a:ext cx="11010378" cy="5467035"/>
          </a:xfrm>
          <a:solidFill>
            <a:schemeClr val="bg1"/>
          </a:solidFill>
        </p:spPr>
        <p:txBody>
          <a:bodyPr>
            <a:normAutofit lnSpcReduction="10000"/>
          </a:bodyPr>
          <a:lstStyle/>
          <a:p>
            <a:r>
              <a:rPr lang="en-GB" sz="2400" kern="100" dirty="0">
                <a:latin typeface="Aptos" panose="020B0004020202020204" pitchFamily="34" charset="0"/>
                <a:ea typeface="Aptos" panose="020B0004020202020204" pitchFamily="34" charset="0"/>
                <a:cs typeface="Times New Roman" panose="02020603050405020304" pitchFamily="18" charset="0"/>
              </a:rPr>
              <a:t>W</a:t>
            </a:r>
            <a:r>
              <a:rPr lang="en-GB" sz="2400" kern="100" dirty="0">
                <a:effectLst/>
                <a:latin typeface="Aptos" panose="020B0004020202020204" pitchFamily="34" charset="0"/>
                <a:ea typeface="Aptos" panose="020B0004020202020204" pitchFamily="34" charset="0"/>
                <a:cs typeface="Times New Roman" panose="02020603050405020304" pitchFamily="18" charset="0"/>
              </a:rPr>
              <a:t>e offer special congratulations to one of our senior members, </a:t>
            </a:r>
            <a:r>
              <a:rPr lang="en-GB" sz="2400" b="1" kern="100" dirty="0">
                <a:effectLst/>
                <a:latin typeface="Aptos" panose="020B0004020202020204" pitchFamily="34" charset="0"/>
                <a:ea typeface="Aptos" panose="020B0004020202020204" pitchFamily="34" charset="0"/>
                <a:cs typeface="Times New Roman" panose="02020603050405020304" pitchFamily="18" charset="0"/>
              </a:rPr>
              <a:t>Gavin Lund</a:t>
            </a:r>
            <a:r>
              <a:rPr lang="en-GB" sz="2400" kern="100" dirty="0">
                <a:effectLst/>
                <a:latin typeface="Aptos" panose="020B0004020202020204" pitchFamily="34" charset="0"/>
                <a:ea typeface="Aptos" panose="020B0004020202020204" pitchFamily="34" charset="0"/>
                <a:cs typeface="Times New Roman" panose="02020603050405020304" pitchFamily="18" charset="0"/>
              </a:rPr>
              <a:t>, who has entered 3 regional O55 tournaments, won all of them and beaten the British Open champion in 2 of the finals. He has now been selected for the England team to play an international match in May and is training hard for the British Open in June and the World’s in August. Huge respect Gavin and we wish you equal or better success this year. Thank you too for your help with some of our coaching sessions when John Hatch has been indisposed on occasions during the past year.</a:t>
            </a:r>
          </a:p>
          <a:p>
            <a:r>
              <a:rPr lang="en-GB" sz="2400" kern="100" dirty="0">
                <a:effectLst/>
                <a:latin typeface="Aptos" panose="020B0004020202020204" pitchFamily="34" charset="0"/>
                <a:ea typeface="Aptos" panose="020B0004020202020204" pitchFamily="34" charset="0"/>
                <a:cs typeface="Times New Roman" panose="02020603050405020304" pitchFamily="18" charset="0"/>
              </a:rPr>
              <a:t>Finally, since 2020, we have seen significant changes in playing patterns as a result of different working practises and have decided to change the peak and off-peak times of the squash courts. This matters as almost half our squash revenue is derived from court fees and it’s important that we continue to keep charges based on the demand we see. We will keep this under review and hope that we have found a fair approach which will support existing members and the wider club in the future.   </a:t>
            </a:r>
          </a:p>
        </p:txBody>
      </p:sp>
      <p:sp>
        <p:nvSpPr>
          <p:cNvPr id="5" name="Slide Number Placeholder 4">
            <a:extLst>
              <a:ext uri="{FF2B5EF4-FFF2-40B4-BE49-F238E27FC236}">
                <a16:creationId xmlns:a16="http://schemas.microsoft.com/office/drawing/2014/main" id="{37D10392-FF4E-49F2-A687-59D8565BA1C7}"/>
              </a:ext>
            </a:extLst>
          </p:cNvPr>
          <p:cNvSpPr>
            <a:spLocks noGrp="1"/>
          </p:cNvSpPr>
          <p:nvPr>
            <p:ph type="sldNum" sz="quarter" idx="12"/>
          </p:nvPr>
        </p:nvSpPr>
        <p:spPr/>
        <p:txBody>
          <a:bodyPr/>
          <a:lstStyle/>
          <a:p>
            <a:fld id="{43642A6E-DD3C-4BD9-AFE1-BE23C243BDA9}" type="slidenum">
              <a:rPr lang="en-GB" smtClean="0"/>
              <a:t>24</a:t>
            </a:fld>
            <a:endParaRPr lang="en-GB"/>
          </a:p>
        </p:txBody>
      </p:sp>
    </p:spTree>
    <p:extLst>
      <p:ext uri="{BB962C8B-B14F-4D97-AF65-F5344CB8AC3E}">
        <p14:creationId xmlns:p14="http://schemas.microsoft.com/office/powerpoint/2010/main" val="2887390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10" name="Rectangle 2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2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0"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Isosceles Triangle 3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Isosceles Triangle 3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Isosceles Triangle 3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solidFill>
                  <a:schemeClr val="tx1"/>
                </a:solidFill>
              </a:rPr>
              <a:t>Claire Moore</a:t>
            </a:r>
          </a:p>
        </p:txBody>
      </p:sp>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lnSpc>
                <a:spcPct val="90000"/>
              </a:lnSpc>
            </a:pPr>
            <a:r>
              <a:rPr lang="en-US" sz="5400" dirty="0"/>
              <a:t>Finance Report</a:t>
            </a:r>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43642A6E-DD3C-4BD9-AFE1-BE23C243BDA9}" type="slidenum">
              <a:rPr lang="en-US" kern="1200" dirty="0">
                <a:solidFill>
                  <a:schemeClr val="accent1"/>
                </a:solidFill>
                <a:latin typeface="+mn-lt"/>
                <a:ea typeface="+mn-ea"/>
                <a:cs typeface="+mn-cs"/>
              </a:rPr>
              <a:pPr>
                <a:spcAft>
                  <a:spcPts val="600"/>
                </a:spcAft>
              </a:pPr>
              <a:t>25</a:t>
            </a:fld>
            <a:endParaRPr lang="en-US" kern="1200" dirty="0">
              <a:solidFill>
                <a:schemeClr val="accent1"/>
              </a:solidFill>
              <a:latin typeface="+mn-lt"/>
              <a:ea typeface="+mn-ea"/>
              <a:cs typeface="+mn-cs"/>
            </a:endParaRPr>
          </a:p>
        </p:txBody>
      </p:sp>
    </p:spTree>
    <p:extLst>
      <p:ext uri="{BB962C8B-B14F-4D97-AF65-F5344CB8AC3E}">
        <p14:creationId xmlns:p14="http://schemas.microsoft.com/office/powerpoint/2010/main" val="2674628574"/>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83FB1-8F97-4CEF-AA54-BE7AADD3DCED}"/>
              </a:ext>
            </a:extLst>
          </p:cNvPr>
          <p:cNvSpPr>
            <a:spLocks noGrp="1"/>
          </p:cNvSpPr>
          <p:nvPr>
            <p:ph type="title"/>
          </p:nvPr>
        </p:nvSpPr>
        <p:spPr>
          <a:xfrm>
            <a:off x="677334" y="117151"/>
            <a:ext cx="8596668" cy="953825"/>
          </a:xfrm>
        </p:spPr>
        <p:txBody>
          <a:bodyPr/>
          <a:lstStyle/>
          <a:p>
            <a:r>
              <a:rPr lang="en-GB" b="1" dirty="0"/>
              <a:t>Finance 1</a:t>
            </a:r>
          </a:p>
        </p:txBody>
      </p:sp>
      <p:sp>
        <p:nvSpPr>
          <p:cNvPr id="5" name="Slide Number Placeholder 4">
            <a:extLst>
              <a:ext uri="{FF2B5EF4-FFF2-40B4-BE49-F238E27FC236}">
                <a16:creationId xmlns:a16="http://schemas.microsoft.com/office/drawing/2014/main" id="{9DDA7F8B-31F1-4F73-A5B1-015173A357F4}"/>
              </a:ext>
            </a:extLst>
          </p:cNvPr>
          <p:cNvSpPr>
            <a:spLocks noGrp="1"/>
          </p:cNvSpPr>
          <p:nvPr>
            <p:ph type="sldNum" sz="quarter" idx="12"/>
          </p:nvPr>
        </p:nvSpPr>
        <p:spPr>
          <a:xfrm>
            <a:off x="8198777" y="6444134"/>
            <a:ext cx="683339" cy="365125"/>
          </a:xfrm>
        </p:spPr>
        <p:txBody>
          <a:bodyPr/>
          <a:lstStyle/>
          <a:p>
            <a:fld id="{43642A6E-DD3C-4BD9-AFE1-BE23C243BDA9}" type="slidenum">
              <a:rPr lang="en-GB" smtClean="0"/>
              <a:t>26</a:t>
            </a:fld>
            <a:endParaRPr lang="en-GB" dirty="0"/>
          </a:p>
        </p:txBody>
      </p:sp>
      <p:sp>
        <p:nvSpPr>
          <p:cNvPr id="7" name="TextBox 6">
            <a:extLst>
              <a:ext uri="{FF2B5EF4-FFF2-40B4-BE49-F238E27FC236}">
                <a16:creationId xmlns:a16="http://schemas.microsoft.com/office/drawing/2014/main" id="{FB10BE9D-51C3-4DE9-9E28-8AB5DD70D80F}"/>
              </a:ext>
            </a:extLst>
          </p:cNvPr>
          <p:cNvSpPr txBox="1"/>
          <p:nvPr/>
        </p:nvSpPr>
        <p:spPr>
          <a:xfrm>
            <a:off x="677333" y="772884"/>
            <a:ext cx="10687353" cy="5765424"/>
          </a:xfrm>
          <a:prstGeom prst="rect">
            <a:avLst/>
          </a:prstGeom>
          <a:solidFill>
            <a:schemeClr val="bg1"/>
          </a:solidFill>
        </p:spPr>
        <p:txBody>
          <a:bodyPr wrap="square" rtlCol="0">
            <a:spAutoFit/>
          </a:bodyPr>
          <a:lstStyle/>
          <a:p>
            <a:pPr marL="285750" indent="-285750">
              <a:lnSpc>
                <a:spcPct val="115000"/>
              </a:lnSpc>
              <a:spcAft>
                <a:spcPts val="1000"/>
              </a:spcAft>
              <a:buFont typeface="Wingdings" panose="05000000000000000000" pitchFamily="2" charset="2"/>
              <a:buChar char="Ø"/>
            </a:pPr>
            <a:r>
              <a:rPr lang="en-GB" sz="2000" dirty="0">
                <a:effectLst/>
                <a:latin typeface="Calibri" panose="020F0502020204030204" pitchFamily="34" charset="0"/>
                <a:ea typeface="Calibri" panose="020F0502020204030204" pitchFamily="34" charset="0"/>
                <a:cs typeface="Arial" panose="020B0604020202020204" pitchFamily="34" charset="0"/>
              </a:rPr>
              <a:t>These accounts represent the first full year of activity after Covid – the 2022 figures reflecting our emergence from lockdown in the Spring and Summer of 2021, with some figures also being skewed by Covid related elements. </a:t>
            </a:r>
          </a:p>
          <a:p>
            <a:pPr marL="285750" indent="-285750">
              <a:lnSpc>
                <a:spcPct val="115000"/>
              </a:lnSpc>
              <a:spcAft>
                <a:spcPts val="1000"/>
              </a:spcAft>
              <a:buFont typeface="Wingdings" panose="05000000000000000000" pitchFamily="2" charset="2"/>
              <a:buChar char="Ø"/>
            </a:pPr>
            <a:r>
              <a:rPr lang="en-GB" sz="2000" dirty="0">
                <a:effectLst/>
                <a:latin typeface="Calibri" panose="020F0502020204030204" pitchFamily="34" charset="0"/>
                <a:ea typeface="Calibri" panose="020F0502020204030204" pitchFamily="34" charset="0"/>
                <a:cs typeface="Arial" panose="020B0604020202020204" pitchFamily="34" charset="0"/>
              </a:rPr>
              <a:t>Looking at the Income and expense account, you will see that we generated an excess of £9k, which is £23k lower than 2022.  Whilst that substantial reduction might, on its own, seem disappointing, the underlying figures tell a quite different story.  </a:t>
            </a:r>
          </a:p>
          <a:p>
            <a:pPr marL="285750" indent="-285750">
              <a:lnSpc>
                <a:spcPct val="115000"/>
              </a:lnSpc>
              <a:spcAft>
                <a:spcPts val="1000"/>
              </a:spcAft>
              <a:buFont typeface="Wingdings" panose="05000000000000000000" pitchFamily="2" charset="2"/>
              <a:buChar char="Ø"/>
            </a:pPr>
            <a:r>
              <a:rPr lang="en-GB" sz="2000" dirty="0">
                <a:effectLst/>
                <a:latin typeface="Calibri" panose="020F0502020204030204" pitchFamily="34" charset="0"/>
                <a:ea typeface="Calibri" panose="020F0502020204030204" pitchFamily="34" charset="0"/>
                <a:cs typeface="Arial" panose="020B0604020202020204" pitchFamily="34" charset="0"/>
              </a:rPr>
              <a:t>Tennis and squash incomes of £54k and £27k are the highest levels since at least 2009.  As usual, tennis income is mainly from subscriptions.  This year within squash however, booking fees are only 66% of subscriptions.  These can often be 80-100% of subscriptions, which perhaps means new members within that section have not been playing as much as their long-standing counterparts, or we tennis players have lured some of you onto our glorious tennis courts when you would otherwise have been playing inside.</a:t>
            </a:r>
          </a:p>
          <a:p>
            <a:pPr marL="285750" indent="-285750">
              <a:lnSpc>
                <a:spcPct val="115000"/>
              </a:lnSpc>
              <a:spcAft>
                <a:spcPts val="1000"/>
              </a:spcAft>
              <a:buFont typeface="Wingdings" panose="05000000000000000000" pitchFamily="2" charset="2"/>
              <a:buChar char="Ø"/>
            </a:pPr>
            <a:r>
              <a:rPr lang="en-GB" sz="2000" dirty="0">
                <a:effectLst/>
                <a:latin typeface="Calibri" panose="020F0502020204030204" pitchFamily="34" charset="0"/>
                <a:ea typeface="Calibri" panose="020F0502020204030204" pitchFamily="34" charset="0"/>
                <a:cs typeface="Arial" panose="020B0604020202020204" pitchFamily="34" charset="0"/>
              </a:rPr>
              <a:t>Income from social events fell in the year.  Unusually, Bonfire Night made a loss – it fell on a rainy Saturday night - the road was being repaired, access to the club was unclear and the Football club event had held their event the night before.</a:t>
            </a:r>
          </a:p>
        </p:txBody>
      </p:sp>
    </p:spTree>
    <p:extLst>
      <p:ext uri="{BB962C8B-B14F-4D97-AF65-F5344CB8AC3E}">
        <p14:creationId xmlns:p14="http://schemas.microsoft.com/office/powerpoint/2010/main" val="1124438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EBC08-30DF-46A0-950C-E50F2ABF31CB}"/>
              </a:ext>
            </a:extLst>
          </p:cNvPr>
          <p:cNvSpPr>
            <a:spLocks noGrp="1"/>
          </p:cNvSpPr>
          <p:nvPr>
            <p:ph type="title"/>
          </p:nvPr>
        </p:nvSpPr>
        <p:spPr>
          <a:xfrm>
            <a:off x="677334" y="169101"/>
            <a:ext cx="8596668" cy="720247"/>
          </a:xfrm>
        </p:spPr>
        <p:txBody>
          <a:bodyPr>
            <a:normAutofit/>
          </a:bodyPr>
          <a:lstStyle/>
          <a:p>
            <a:r>
              <a:rPr lang="en-GB" dirty="0"/>
              <a:t>Finance 2</a:t>
            </a:r>
          </a:p>
        </p:txBody>
      </p:sp>
      <p:sp>
        <p:nvSpPr>
          <p:cNvPr id="3" name="Content Placeholder 2">
            <a:extLst>
              <a:ext uri="{FF2B5EF4-FFF2-40B4-BE49-F238E27FC236}">
                <a16:creationId xmlns:a16="http://schemas.microsoft.com/office/drawing/2014/main" id="{173C8C55-5FF6-4612-95BE-B39B03F02891}"/>
              </a:ext>
            </a:extLst>
          </p:cNvPr>
          <p:cNvSpPr>
            <a:spLocks noGrp="1"/>
          </p:cNvSpPr>
          <p:nvPr>
            <p:ph idx="1"/>
          </p:nvPr>
        </p:nvSpPr>
        <p:spPr>
          <a:xfrm>
            <a:off x="677333" y="939453"/>
            <a:ext cx="10611153" cy="5101910"/>
          </a:xfrm>
          <a:solidFill>
            <a:schemeClr val="bg1"/>
          </a:solidFill>
        </p:spPr>
        <p:txBody>
          <a:bodyPr>
            <a:noAutofit/>
          </a:bodyPr>
          <a:lstStyle/>
          <a:p>
            <a:pPr>
              <a:lnSpc>
                <a:spcPct val="115000"/>
              </a:lnSpc>
              <a:spcAft>
                <a:spcPts val="1000"/>
              </a:spcAft>
            </a:pPr>
            <a:r>
              <a:rPr lang="en-GB" sz="2000" dirty="0">
                <a:effectLst/>
                <a:latin typeface="Calibri" panose="020F0502020204030204" pitchFamily="34" charset="0"/>
                <a:ea typeface="Calibri" panose="020F0502020204030204" pitchFamily="34" charset="0"/>
                <a:cs typeface="Arial" panose="020B0604020202020204" pitchFamily="34" charset="0"/>
              </a:rPr>
              <a:t>Bar trading was comparable to 2022.  In former years, the bar has provided members with a place to relax, have a drink and socialise after their sporting activity.  Profits were marginal.  But thanks must go to the efforts of Sheila Jalland and her team for opening the bar throughout the year so that we can now report profits in excess of £7k.</a:t>
            </a:r>
          </a:p>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Exceptional and other income has, as anticipated, fallen significantly.  The 2022 comparative includes a final release of £19k from Covid grants, hopefully never to be repeated.</a:t>
            </a:r>
          </a:p>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Total direct expenditure is comparable to 2022.  Any significant costs are usually associated with the replacement of assets, which would appear on the balance sheet.  So the expenses shown here are the general repairs and maintenance costs we incur on an on-going basis.</a:t>
            </a:r>
          </a:p>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Other, overhead costs have increased by £14k from £46k to £60k.  We did not incur further padel expenses, but we suffered increased costs for energy (£7.5k), Stripe/MMM (£1k), the club administrator (£3k) and depreciation (£5k).</a:t>
            </a:r>
          </a:p>
          <a:p>
            <a:endParaRPr lang="en-GB" sz="2000" dirty="0"/>
          </a:p>
        </p:txBody>
      </p:sp>
      <p:sp>
        <p:nvSpPr>
          <p:cNvPr id="5" name="Slide Number Placeholder 4">
            <a:extLst>
              <a:ext uri="{FF2B5EF4-FFF2-40B4-BE49-F238E27FC236}">
                <a16:creationId xmlns:a16="http://schemas.microsoft.com/office/drawing/2014/main" id="{046460CA-416D-460F-A074-D11F18ACBC74}"/>
              </a:ext>
            </a:extLst>
          </p:cNvPr>
          <p:cNvSpPr>
            <a:spLocks noGrp="1"/>
          </p:cNvSpPr>
          <p:nvPr>
            <p:ph type="sldNum" sz="quarter" idx="12"/>
          </p:nvPr>
        </p:nvSpPr>
        <p:spPr/>
        <p:txBody>
          <a:bodyPr/>
          <a:lstStyle/>
          <a:p>
            <a:fld id="{43642A6E-DD3C-4BD9-AFE1-BE23C243BDA9}" type="slidenum">
              <a:rPr lang="en-GB" smtClean="0"/>
              <a:t>27</a:t>
            </a:fld>
            <a:endParaRPr lang="en-GB"/>
          </a:p>
        </p:txBody>
      </p:sp>
    </p:spTree>
    <p:extLst>
      <p:ext uri="{BB962C8B-B14F-4D97-AF65-F5344CB8AC3E}">
        <p14:creationId xmlns:p14="http://schemas.microsoft.com/office/powerpoint/2010/main" val="2838912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F70B-14B2-49A5-BE83-0F9DA4564721}"/>
              </a:ext>
            </a:extLst>
          </p:cNvPr>
          <p:cNvSpPr>
            <a:spLocks noGrp="1"/>
          </p:cNvSpPr>
          <p:nvPr>
            <p:ph type="title"/>
          </p:nvPr>
        </p:nvSpPr>
        <p:spPr>
          <a:xfrm>
            <a:off x="677334" y="100208"/>
            <a:ext cx="8596668" cy="620039"/>
          </a:xfrm>
        </p:spPr>
        <p:txBody>
          <a:bodyPr>
            <a:normAutofit fontScale="90000"/>
          </a:bodyPr>
          <a:lstStyle/>
          <a:p>
            <a:r>
              <a:rPr lang="en-GB" dirty="0"/>
              <a:t>Finance 3</a:t>
            </a:r>
          </a:p>
        </p:txBody>
      </p:sp>
      <p:sp>
        <p:nvSpPr>
          <p:cNvPr id="3" name="Content Placeholder 2">
            <a:extLst>
              <a:ext uri="{FF2B5EF4-FFF2-40B4-BE49-F238E27FC236}">
                <a16:creationId xmlns:a16="http://schemas.microsoft.com/office/drawing/2014/main" id="{1B44380E-AA6A-4790-9D45-77FB5E86053A}"/>
              </a:ext>
            </a:extLst>
          </p:cNvPr>
          <p:cNvSpPr>
            <a:spLocks noGrp="1"/>
          </p:cNvSpPr>
          <p:nvPr>
            <p:ph idx="1"/>
          </p:nvPr>
        </p:nvSpPr>
        <p:spPr>
          <a:xfrm>
            <a:off x="413657" y="784221"/>
            <a:ext cx="10472057" cy="5485950"/>
          </a:xfrm>
          <a:solidFill>
            <a:schemeClr val="bg1"/>
          </a:solidFill>
        </p:spPr>
        <p:txBody>
          <a:bodyPr>
            <a:noAutofit/>
          </a:bodyPr>
          <a:lstStyle/>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Looking now at our </a:t>
            </a:r>
            <a:r>
              <a:rPr lang="en-GB" sz="2000" b="1" dirty="0">
                <a:effectLst/>
                <a:latin typeface="Calibri" panose="020F0502020204030204" pitchFamily="34" charset="0"/>
                <a:ea typeface="Calibri" panose="020F0502020204030204" pitchFamily="34" charset="0"/>
                <a:cs typeface="Arial" panose="020B0604020202020204" pitchFamily="34" charset="0"/>
              </a:rPr>
              <a:t>balance sheet</a:t>
            </a:r>
            <a:r>
              <a:rPr lang="en-GB" sz="2000" dirty="0">
                <a:effectLst/>
                <a:latin typeface="Calibri" panose="020F0502020204030204" pitchFamily="34" charset="0"/>
                <a:ea typeface="Calibri" panose="020F0502020204030204" pitchFamily="34" charset="0"/>
                <a:cs typeface="Arial" panose="020B0604020202020204" pitchFamily="34" charset="0"/>
              </a:rPr>
              <a:t> – which summarises the club assets and liabilities at 31 March 2023, you will note that our tangible assets (tennis courts/floodlights, squash court heating/improvements and the clubhouse etc) increased by £57k.  Note 1 shows that this comprised £79.6k additions – mainly the new surface and floodlights on courts 5&amp;6 – less £22.2k depreciation.  The increase was broadly funded by the fall in bank balances of £50.5k and part of the £9k surplus in the year.</a:t>
            </a:r>
          </a:p>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In 2023, the tennis facilities were clearly enhanced by the new red Grand </a:t>
            </a:r>
            <a:r>
              <a:rPr lang="en-GB" sz="2000" dirty="0" err="1">
                <a:effectLst/>
                <a:latin typeface="Calibri" panose="020F0502020204030204" pitchFamily="34" charset="0"/>
                <a:ea typeface="Calibri" panose="020F0502020204030204" pitchFamily="34" charset="0"/>
                <a:cs typeface="Arial" panose="020B0604020202020204" pitchFamily="34" charset="0"/>
              </a:rPr>
              <a:t>Lano</a:t>
            </a:r>
            <a:r>
              <a:rPr lang="en-GB" sz="2000" dirty="0">
                <a:effectLst/>
                <a:latin typeface="Calibri" panose="020F0502020204030204" pitchFamily="34" charset="0"/>
                <a:ea typeface="Calibri" panose="020F0502020204030204" pitchFamily="34" charset="0"/>
                <a:cs typeface="Arial" panose="020B0604020202020204" pitchFamily="34" charset="0"/>
              </a:rPr>
              <a:t> surface and floodlights.  However, the club committees continue to assess the needs of all members in both sections of the club.  </a:t>
            </a:r>
          </a:p>
          <a:p>
            <a:pPr>
              <a:lnSpc>
                <a:spcPct val="115000"/>
              </a:lnSpc>
              <a:spcBef>
                <a:spcPts val="0"/>
              </a:spcBef>
              <a:spcAft>
                <a:spcPts val="600"/>
              </a:spcAft>
            </a:pPr>
            <a:r>
              <a:rPr lang="en-GB" sz="2000" dirty="0">
                <a:effectLst/>
                <a:latin typeface="Calibri" panose="020F0502020204030204" pitchFamily="34" charset="0"/>
                <a:ea typeface="Calibri" panose="020F0502020204030204" pitchFamily="34" charset="0"/>
                <a:cs typeface="Arial" panose="020B0604020202020204" pitchFamily="34" charset="0"/>
              </a:rPr>
              <a:t>A rolling 10 year plan has been prepared and updated by our President David Griffiths, which ensures we not only know what general and major expenditure is required and when, but that we can fund it accordingly.  A general principle underlying this plan is to retain sufficient reserves approximately equal to our annual expenditure.</a:t>
            </a:r>
          </a:p>
          <a:p>
            <a:endParaRPr lang="en-GB" sz="2000" dirty="0"/>
          </a:p>
        </p:txBody>
      </p:sp>
      <p:sp>
        <p:nvSpPr>
          <p:cNvPr id="5" name="Slide Number Placeholder 4">
            <a:extLst>
              <a:ext uri="{FF2B5EF4-FFF2-40B4-BE49-F238E27FC236}">
                <a16:creationId xmlns:a16="http://schemas.microsoft.com/office/drawing/2014/main" id="{8E6DCFC6-DC2E-4081-B5E2-DD6AAB79143E}"/>
              </a:ext>
            </a:extLst>
          </p:cNvPr>
          <p:cNvSpPr>
            <a:spLocks noGrp="1"/>
          </p:cNvSpPr>
          <p:nvPr>
            <p:ph type="sldNum" sz="quarter" idx="12"/>
          </p:nvPr>
        </p:nvSpPr>
        <p:spPr>
          <a:xfrm>
            <a:off x="8177005" y="6444135"/>
            <a:ext cx="683339" cy="365125"/>
          </a:xfrm>
        </p:spPr>
        <p:txBody>
          <a:bodyPr/>
          <a:lstStyle/>
          <a:p>
            <a:fld id="{43642A6E-DD3C-4BD9-AFE1-BE23C243BDA9}" type="slidenum">
              <a:rPr lang="en-GB" smtClean="0"/>
              <a:t>28</a:t>
            </a:fld>
            <a:endParaRPr lang="en-GB" dirty="0"/>
          </a:p>
        </p:txBody>
      </p:sp>
    </p:spTree>
    <p:extLst>
      <p:ext uri="{BB962C8B-B14F-4D97-AF65-F5344CB8AC3E}">
        <p14:creationId xmlns:p14="http://schemas.microsoft.com/office/powerpoint/2010/main" val="2812149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0D6F-A6C9-4965-A269-9042999A8A2C}"/>
              </a:ext>
            </a:extLst>
          </p:cNvPr>
          <p:cNvSpPr>
            <a:spLocks noGrp="1"/>
          </p:cNvSpPr>
          <p:nvPr>
            <p:ph type="title"/>
          </p:nvPr>
        </p:nvSpPr>
        <p:spPr>
          <a:xfrm>
            <a:off x="677334" y="237995"/>
            <a:ext cx="8596668" cy="688931"/>
          </a:xfrm>
        </p:spPr>
        <p:txBody>
          <a:bodyPr>
            <a:normAutofit/>
          </a:bodyPr>
          <a:lstStyle/>
          <a:p>
            <a:r>
              <a:rPr lang="en-GB" dirty="0"/>
              <a:t>Finance 4</a:t>
            </a:r>
          </a:p>
        </p:txBody>
      </p:sp>
      <p:sp>
        <p:nvSpPr>
          <p:cNvPr id="3" name="Content Placeholder 2">
            <a:extLst>
              <a:ext uri="{FF2B5EF4-FFF2-40B4-BE49-F238E27FC236}">
                <a16:creationId xmlns:a16="http://schemas.microsoft.com/office/drawing/2014/main" id="{66B68B76-5CBF-4007-9F8F-20BB430EC900}"/>
              </a:ext>
            </a:extLst>
          </p:cNvPr>
          <p:cNvSpPr>
            <a:spLocks noGrp="1"/>
          </p:cNvSpPr>
          <p:nvPr>
            <p:ph idx="1"/>
          </p:nvPr>
        </p:nvSpPr>
        <p:spPr>
          <a:xfrm>
            <a:off x="677333" y="1152395"/>
            <a:ext cx="10351833" cy="4888967"/>
          </a:xfrm>
          <a:solidFill>
            <a:schemeClr val="bg1"/>
          </a:solidFill>
        </p:spPr>
        <p:txBody>
          <a:bodyPr>
            <a:normAutofit fontScale="92500" lnSpcReduction="20000"/>
          </a:bodyPr>
          <a:lstStyle/>
          <a:p>
            <a:pPr>
              <a:lnSpc>
                <a:spcPct val="115000"/>
              </a:lnSpc>
              <a:spcBef>
                <a:spcPts val="0"/>
              </a:spcBef>
              <a:spcAft>
                <a:spcPts val="600"/>
              </a:spcAft>
            </a:pPr>
            <a:r>
              <a:rPr lang="en-GB" sz="2400" dirty="0">
                <a:effectLst/>
                <a:latin typeface="Calibri" panose="020F0502020204030204" pitchFamily="34" charset="0"/>
                <a:ea typeface="Calibri" panose="020F0502020204030204" pitchFamily="34" charset="0"/>
                <a:cs typeface="Arial" panose="020B0604020202020204" pitchFamily="34" charset="0"/>
              </a:rPr>
              <a:t>In summary, the club finished the 2022/23 year in a financially stable position.  Current figures suggest that the 2023/24 will also show an excess, potentially higher and if so, will allow us to further invest in our facilities.</a:t>
            </a:r>
          </a:p>
          <a:p>
            <a:pPr>
              <a:lnSpc>
                <a:spcPct val="115000"/>
              </a:lnSpc>
              <a:spcBef>
                <a:spcPts val="0"/>
              </a:spcBef>
              <a:spcAft>
                <a:spcPts val="600"/>
              </a:spcAft>
            </a:pPr>
            <a:r>
              <a:rPr lang="en-GB" sz="2400" dirty="0">
                <a:effectLst/>
                <a:latin typeface="Calibri" panose="020F0502020204030204" pitchFamily="34" charset="0"/>
                <a:ea typeface="Calibri" panose="020F0502020204030204" pitchFamily="34" charset="0"/>
                <a:cs typeface="Arial" panose="020B0604020202020204" pitchFamily="34" charset="0"/>
              </a:rPr>
              <a:t>As usual, I wish to thank all our committee members, team captains, Nick and his coaching team and all others, who continue to spend so much time on club matters.  The new padel courts, beautiful approach to the club and advertising are clear evidence of their efforts, yet they don’t give an indication of the time spent.  But alongside these large projects, are the time consuming, everyday tasks that need to be completed.   So, thanks to all those who offer their time for the benefit of the club.  But as chair of Finance, I will yet again express my huge gratitude to Dinah Martin, who continues to dedicate too much of her time to 1879 in both the bookkeeping and every other area of the club. </a:t>
            </a:r>
          </a:p>
          <a:p>
            <a:pPr>
              <a:lnSpc>
                <a:spcPct val="115000"/>
              </a:lnSpc>
              <a:spcBef>
                <a:spcPts val="0"/>
              </a:spcBef>
              <a:spcAft>
                <a:spcPts val="600"/>
              </a:spcAft>
            </a:pPr>
            <a:r>
              <a:rPr lang="en-GB" sz="2400" dirty="0">
                <a:effectLst/>
                <a:latin typeface="Calibri" panose="020F0502020204030204" pitchFamily="34" charset="0"/>
                <a:ea typeface="Calibri" panose="020F0502020204030204" pitchFamily="34" charset="0"/>
                <a:cs typeface="Arial" panose="020B0604020202020204" pitchFamily="34" charset="0"/>
              </a:rPr>
              <a:t>Finally, thank you Michael Brook for auditing our accounts.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dirty="0"/>
          </a:p>
        </p:txBody>
      </p:sp>
      <p:sp>
        <p:nvSpPr>
          <p:cNvPr id="5" name="Slide Number Placeholder 4">
            <a:extLst>
              <a:ext uri="{FF2B5EF4-FFF2-40B4-BE49-F238E27FC236}">
                <a16:creationId xmlns:a16="http://schemas.microsoft.com/office/drawing/2014/main" id="{48434D68-F5A1-43CE-9A07-724A23C1FF6B}"/>
              </a:ext>
            </a:extLst>
          </p:cNvPr>
          <p:cNvSpPr>
            <a:spLocks noGrp="1"/>
          </p:cNvSpPr>
          <p:nvPr>
            <p:ph type="sldNum" sz="quarter" idx="12"/>
          </p:nvPr>
        </p:nvSpPr>
        <p:spPr/>
        <p:txBody>
          <a:bodyPr/>
          <a:lstStyle/>
          <a:p>
            <a:fld id="{43642A6E-DD3C-4BD9-AFE1-BE23C243BDA9}" type="slidenum">
              <a:rPr lang="en-GB" smtClean="0"/>
              <a:t>29</a:t>
            </a:fld>
            <a:endParaRPr lang="en-GB"/>
          </a:p>
        </p:txBody>
      </p:sp>
    </p:spTree>
    <p:extLst>
      <p:ext uri="{BB962C8B-B14F-4D97-AF65-F5344CB8AC3E}">
        <p14:creationId xmlns:p14="http://schemas.microsoft.com/office/powerpoint/2010/main" val="314625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0" name="Straight Connector 39">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3"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4" name="Isosceles Triangle 43">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5"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6"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7"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8" name="Isosceles Triangle 47">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9" name="Isosceles Triangle 48">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2" name="Title 1">
            <a:extLst>
              <a:ext uri="{FF2B5EF4-FFF2-40B4-BE49-F238E27FC236}">
                <a16:creationId xmlns:a16="http://schemas.microsoft.com/office/drawing/2014/main" id="{EE2508B0-A6B5-4DB0-990C-213D2451B218}"/>
              </a:ext>
            </a:extLst>
          </p:cNvPr>
          <p:cNvSpPr>
            <a:spLocks noGrp="1"/>
          </p:cNvSpPr>
          <p:nvPr>
            <p:ph type="title"/>
          </p:nvPr>
        </p:nvSpPr>
        <p:spPr>
          <a:xfrm>
            <a:off x="677334" y="208768"/>
            <a:ext cx="8596668" cy="1320800"/>
          </a:xfrm>
        </p:spPr>
        <p:txBody>
          <a:bodyPr>
            <a:normAutofit/>
          </a:bodyPr>
          <a:lstStyle/>
          <a:p>
            <a:r>
              <a:rPr lang="en-GB" dirty="0"/>
              <a:t>Agenda</a:t>
            </a:r>
          </a:p>
        </p:txBody>
      </p:sp>
      <p:sp>
        <p:nvSpPr>
          <p:cNvPr id="5" name="Slide Number Placeholder 4">
            <a:extLst>
              <a:ext uri="{FF2B5EF4-FFF2-40B4-BE49-F238E27FC236}">
                <a16:creationId xmlns:a16="http://schemas.microsoft.com/office/drawing/2014/main" id="{F7A9B136-71AF-4387-8718-BE3F2B3A5939}"/>
              </a:ext>
            </a:extLst>
          </p:cNvPr>
          <p:cNvSpPr>
            <a:spLocks noGrp="1"/>
          </p:cNvSpPr>
          <p:nvPr>
            <p:ph type="sldNum" sz="quarter" idx="12"/>
          </p:nvPr>
        </p:nvSpPr>
        <p:spPr>
          <a:xfrm>
            <a:off x="8590663" y="6041362"/>
            <a:ext cx="683339" cy="365125"/>
          </a:xfrm>
        </p:spPr>
        <p:txBody>
          <a:bodyPr>
            <a:normAutofit/>
          </a:bodyPr>
          <a:lstStyle/>
          <a:p>
            <a:pPr>
              <a:spcAft>
                <a:spcPts val="600"/>
              </a:spcAft>
            </a:pPr>
            <a:fld id="{43642A6E-DD3C-4BD9-AFE1-BE23C243BDA9}" type="slidenum">
              <a:rPr lang="en-GB"/>
              <a:pPr>
                <a:spcAft>
                  <a:spcPts val="600"/>
                </a:spcAft>
              </a:pPr>
              <a:t>3</a:t>
            </a:fld>
            <a:endParaRPr lang="en-GB"/>
          </a:p>
        </p:txBody>
      </p:sp>
      <p:sp>
        <p:nvSpPr>
          <p:cNvPr id="3" name="Content Placeholder 2">
            <a:extLst>
              <a:ext uri="{FF2B5EF4-FFF2-40B4-BE49-F238E27FC236}">
                <a16:creationId xmlns:a16="http://schemas.microsoft.com/office/drawing/2014/main" id="{5479150D-8DBA-412D-8CA2-F21ACA36D722}"/>
              </a:ext>
            </a:extLst>
          </p:cNvPr>
          <p:cNvSpPr>
            <a:spLocks noGrp="1"/>
          </p:cNvSpPr>
          <p:nvPr>
            <p:ph idx="1"/>
          </p:nvPr>
        </p:nvSpPr>
        <p:spPr>
          <a:xfrm>
            <a:off x="677334" y="1052187"/>
            <a:ext cx="8596668" cy="4991046"/>
          </a:xfrm>
        </p:spPr>
        <p:txBody>
          <a:bodyPr>
            <a:normAutofit fontScale="92500" lnSpcReduction="10000"/>
          </a:bodyPr>
          <a:lstStyle/>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Apologies for Absence</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Minutes of Previous Meeting(s)</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Matters Arising – not covered by subsequent items</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Club Chairman’s Report</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Tennis Chairman’s Report</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Tennis Coach’s report</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Squash Chairman’s Report </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Finance Report and Approval of accounts for 2021/22</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Election of Officers</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Election of Committees (Squash and Tennis AGMs at the same time)</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Election of Auditor</a:t>
            </a: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Vote on any motions put forward beforehand</a:t>
            </a:r>
            <a:endParaRPr lang="en-GB" sz="2400" b="1" dirty="0">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spcBef>
                <a:spcPts val="600"/>
              </a:spcBef>
              <a:buFont typeface="Courier New" panose="02070309020205020404" pitchFamily="49" charset="0"/>
              <a:buChar char="o"/>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Any Other Business (including suggestions from members for consideration by the Committee(s)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D8617A4-AEF8-7AEE-8EAA-C66FE1818358}"/>
              </a:ext>
            </a:extLst>
          </p:cNvPr>
          <p:cNvSpPr>
            <a:spLocks noGrp="1"/>
          </p:cNvSpPr>
          <p:nvPr>
            <p:ph type="ftr" sz="quarter" idx="11"/>
          </p:nvPr>
        </p:nvSpPr>
        <p:spPr>
          <a:xfrm>
            <a:off x="677334" y="6041362"/>
            <a:ext cx="6297612" cy="365125"/>
          </a:xfrm>
        </p:spPr>
        <p:txBody>
          <a:bodyPr>
            <a:normAutofit/>
          </a:bodyPr>
          <a:lstStyle/>
          <a:p>
            <a:pPr>
              <a:spcAft>
                <a:spcPts val="600"/>
              </a:spcAft>
            </a:pPr>
            <a:r>
              <a:rPr lang="en-GB" dirty="0"/>
              <a:t>March 27</a:t>
            </a:r>
            <a:r>
              <a:rPr lang="en-GB" baseline="30000" dirty="0"/>
              <a:t>th</a:t>
            </a:r>
            <a:r>
              <a:rPr lang="en-GB" dirty="0"/>
              <a:t> 2024 - AGM  at Chesham 1879</a:t>
            </a:r>
          </a:p>
        </p:txBody>
      </p:sp>
    </p:spTree>
    <p:extLst>
      <p:ext uri="{BB962C8B-B14F-4D97-AF65-F5344CB8AC3E}">
        <p14:creationId xmlns:p14="http://schemas.microsoft.com/office/powerpoint/2010/main" val="4265807588"/>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Isosceles Triangle 17">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3" name="Isosceles Triangle 22">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pic>
        <p:nvPicPr>
          <p:cNvPr id="44" name="Picture 8" descr="A hand holding a pen and shading circles on a sheet">
            <a:extLst>
              <a:ext uri="{FF2B5EF4-FFF2-40B4-BE49-F238E27FC236}">
                <a16:creationId xmlns:a16="http://schemas.microsoft.com/office/drawing/2014/main" id="{8B3ABEB6-A81A-4779-8459-C7ED4C14BE17}"/>
              </a:ext>
            </a:extLst>
          </p:cNvPr>
          <p:cNvPicPr>
            <a:picLocks noChangeAspect="1"/>
          </p:cNvPicPr>
          <p:nvPr/>
        </p:nvPicPr>
        <p:blipFill rotWithShape="1">
          <a:blip r:embed="rId2"/>
          <a:srcRect l="32644" r="66"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a:t>VOTING IN OF OFFICERS</a:t>
            </a:r>
          </a:p>
        </p:txBody>
      </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1600"/>
              <a:t>David Griffiths</a:t>
            </a:r>
          </a:p>
        </p:txBody>
      </p:sp>
      <p:cxnSp>
        <p:nvCxnSpPr>
          <p:cNvPr id="25" name="Straight Connector 24">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43642A6E-DD3C-4BD9-AFE1-BE23C243BDA9}" type="slidenum">
              <a:rPr lang="en-US">
                <a:solidFill>
                  <a:srgbClr val="FFFFFF"/>
                </a:solidFill>
              </a:rPr>
              <a:pPr defTabSz="914400">
                <a:spcAft>
                  <a:spcPts val="600"/>
                </a:spcAft>
              </a:pPr>
              <a:t>30</a:t>
            </a:fld>
            <a:endParaRPr lang="en-US">
              <a:solidFill>
                <a:srgbClr val="FFFFFF"/>
              </a:solidFill>
            </a:endParaRPr>
          </a:p>
        </p:txBody>
      </p:sp>
      <p:sp>
        <p:nvSpPr>
          <p:cNvPr id="35"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6"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7"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20780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9BCC-85B5-42CF-9CC2-B6C8477433B4}"/>
              </a:ext>
            </a:extLst>
          </p:cNvPr>
          <p:cNvSpPr>
            <a:spLocks noGrp="1"/>
          </p:cNvSpPr>
          <p:nvPr>
            <p:ph type="title"/>
          </p:nvPr>
        </p:nvSpPr>
        <p:spPr>
          <a:xfrm>
            <a:off x="677333" y="83508"/>
            <a:ext cx="9619061" cy="943626"/>
          </a:xfrm>
          <a:solidFill>
            <a:schemeClr val="bg1"/>
          </a:solidFill>
        </p:spPr>
        <p:txBody>
          <a:bodyPr>
            <a:normAutofit fontScale="90000"/>
          </a:bodyPr>
          <a:lstStyle/>
          <a:p>
            <a:r>
              <a:rPr lang="en-GB" sz="3600" b="1"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rPr>
              <a:t>EXISTING CLUB OFFICERS/COMMITTEES</a:t>
            </a:r>
            <a:br>
              <a:rPr lang="en-GB" sz="2700" b="1"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rPr>
            </a:br>
            <a:r>
              <a:rPr lang="en-GB" sz="2700" b="1" dirty="0">
                <a:latin typeface="Calibri" panose="020F0502020204030204" pitchFamily="34" charset="0"/>
                <a:ea typeface="Times New Roman" panose="02020603050405020304" pitchFamily="18" charset="0"/>
                <a:cs typeface="Times New Roman" panose="02020603050405020304" pitchFamily="18" charset="0"/>
              </a:rPr>
              <a:t>All Officers/committees are happy to stand again for the next 12 months</a:t>
            </a:r>
            <a:br>
              <a:rPr lang="en-GB" dirty="0">
                <a:latin typeface="Calibri" panose="020F0502020204030204" pitchFamily="34" charset="0"/>
                <a:ea typeface="Calibri" panose="020F0502020204030204" pitchFamily="34" charset="0"/>
                <a:cs typeface="Times New Roman" panose="02020603050405020304" pitchFamily="18" charset="0"/>
              </a:rPr>
            </a:b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F90BE12-CB49-4418-9765-1E5E95B4AA53}"/>
              </a:ext>
            </a:extLst>
          </p:cNvPr>
          <p:cNvSpPr>
            <a:spLocks noGrp="1"/>
          </p:cNvSpPr>
          <p:nvPr>
            <p:ph idx="1"/>
          </p:nvPr>
        </p:nvSpPr>
        <p:spPr>
          <a:xfrm>
            <a:off x="176293" y="1400405"/>
            <a:ext cx="6381082" cy="4640957"/>
          </a:xfrm>
          <a:solidFill>
            <a:schemeClr val="bg1"/>
          </a:solidFill>
        </p:spPr>
        <p:txBody>
          <a:bodyPr>
            <a:noAutofit/>
          </a:bodyPr>
          <a:lstStyle/>
          <a:p>
            <a:pPr marL="0" indent="0">
              <a:lnSpc>
                <a:spcPct val="107000"/>
              </a:lnSpc>
              <a:spcAft>
                <a:spcPts val="800"/>
              </a:spcAft>
              <a:buNone/>
            </a:pPr>
            <a:r>
              <a:rPr lang="en-GB" b="1" dirty="0">
                <a:effectLst/>
                <a:latin typeface="Calibri" panose="020F0502020204030204" pitchFamily="34" charset="0"/>
                <a:ea typeface="Times New Roman" panose="02020603050405020304" pitchFamily="18" charset="0"/>
                <a:cs typeface="Times New Roman" panose="02020603050405020304" pitchFamily="18" charset="0"/>
              </a:rPr>
              <a:t>Main Committee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Neil Grantham			- Club Chairman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David Griffiths			- Club President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latin typeface="Calibri" panose="020F0502020204030204" pitchFamily="34" charset="0"/>
                <a:ea typeface="Times New Roman" panose="02020603050405020304" pitchFamily="18" charset="0"/>
                <a:cs typeface="Times New Roman" panose="02020603050405020304" pitchFamily="18" charset="0"/>
              </a:rPr>
              <a:t>Phil Ogley		</a:t>
            </a:r>
            <a:r>
              <a:rPr lang="en-GB" dirty="0">
                <a:effectLst/>
                <a:latin typeface="Calibri" panose="020F0502020204030204" pitchFamily="34" charset="0"/>
                <a:ea typeface="Times New Roman" panose="02020603050405020304" pitchFamily="18" charset="0"/>
                <a:cs typeface="Times New Roman" panose="02020603050405020304" pitchFamily="18" charset="0"/>
              </a:rPr>
              <a:t>		- Tennis Chairman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Paul Griffiths</a:t>
            </a:r>
            <a:r>
              <a:rPr lang="en-GB" dirty="0">
                <a:latin typeface="Calibri" panose="020F0502020204030204" pitchFamily="34" charset="0"/>
                <a:ea typeface="Times New Roman" panose="02020603050405020304" pitchFamily="18" charset="0"/>
                <a:cs typeface="Times New Roman" panose="02020603050405020304" pitchFamily="18" charset="0"/>
              </a:rPr>
              <a:t>			</a:t>
            </a:r>
            <a:r>
              <a:rPr lang="en-GB" dirty="0">
                <a:effectLst/>
                <a:latin typeface="Calibri" panose="020F0502020204030204" pitchFamily="34" charset="0"/>
                <a:ea typeface="Times New Roman" panose="02020603050405020304" pitchFamily="18" charset="0"/>
                <a:cs typeface="Times New Roman" panose="02020603050405020304" pitchFamily="18" charset="0"/>
              </a:rPr>
              <a:t>- Squash Chairman</a:t>
            </a: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Jayne McCarthy			- Club Secretary</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Simon Reynolds			- Facilities Manager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Claire Moore			- Finance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Gary Martin			- Marketing Officer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Sheila Jalland			- Bar Manager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Amelia Holder			- Membership Secretary and Club 							  Administrator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Dinah Martin			- Hon Treasurer and special projects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Times New Roman" panose="02020603050405020304" pitchFamily="18" charset="0"/>
                <a:cs typeface="Times New Roman" panose="02020603050405020304" pitchFamily="18" charset="0"/>
              </a:rPr>
              <a:t>Harriet Ellis		 	- Club Social Secretary</a:t>
            </a:r>
          </a:p>
          <a:p>
            <a:pPr>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Steve Ramsden			- Squash representative and 								  groundsman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GB"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7E015A5-0017-44DA-9739-35D21D6E1039}"/>
              </a:ext>
            </a:extLst>
          </p:cNvPr>
          <p:cNvSpPr>
            <a:spLocks noGrp="1"/>
          </p:cNvSpPr>
          <p:nvPr>
            <p:ph type="sldNum" sz="quarter" idx="12"/>
          </p:nvPr>
        </p:nvSpPr>
        <p:spPr/>
        <p:txBody>
          <a:bodyPr/>
          <a:lstStyle/>
          <a:p>
            <a:fld id="{43642A6E-DD3C-4BD9-AFE1-BE23C243BDA9}" type="slidenum">
              <a:rPr lang="en-GB" smtClean="0"/>
              <a:t>31</a:t>
            </a:fld>
            <a:endParaRPr lang="en-GB"/>
          </a:p>
        </p:txBody>
      </p:sp>
      <p:sp>
        <p:nvSpPr>
          <p:cNvPr id="6" name="Content Placeholder 2">
            <a:extLst>
              <a:ext uri="{FF2B5EF4-FFF2-40B4-BE49-F238E27FC236}">
                <a16:creationId xmlns:a16="http://schemas.microsoft.com/office/drawing/2014/main" id="{D334FDE7-8DCF-4B66-90D8-1217B0FCB063}"/>
              </a:ext>
            </a:extLst>
          </p:cNvPr>
          <p:cNvSpPr txBox="1">
            <a:spLocks/>
          </p:cNvSpPr>
          <p:nvPr/>
        </p:nvSpPr>
        <p:spPr>
          <a:xfrm>
            <a:off x="6497750" y="1089343"/>
            <a:ext cx="5289240" cy="5592716"/>
          </a:xfrm>
          <a:prstGeom prst="rect">
            <a:avLst/>
          </a:prstGeom>
          <a:solidFill>
            <a:schemeClr val="bg1"/>
          </a:solid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07000"/>
              </a:lnSpc>
              <a:spcAft>
                <a:spcPts val="800"/>
              </a:spcAft>
              <a:buNone/>
            </a:pPr>
            <a:r>
              <a:rPr lang="en-GB" b="1" dirty="0">
                <a:latin typeface="Calibri" panose="020F0502020204030204" pitchFamily="34" charset="0"/>
                <a:ea typeface="Times New Roman" panose="02020603050405020304" pitchFamily="18" charset="0"/>
                <a:cs typeface="Times New Roman" panose="02020603050405020304" pitchFamily="18" charset="0"/>
              </a:rPr>
              <a:t>Tennis Committee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Phil Ogley		 		- Tennis Chairman       								(Fixtures secretary pro </a:t>
            </a:r>
            <a:r>
              <a:rPr lang="en-GB" dirty="0" err="1">
                <a:latin typeface="Calibri" panose="020F0502020204030204" pitchFamily="34" charset="0"/>
                <a:ea typeface="Calibri" panose="020F0502020204030204" pitchFamily="34" charset="0"/>
                <a:cs typeface="Times New Roman" panose="02020603050405020304" pitchFamily="18" charset="0"/>
              </a:rPr>
              <a:t>tem</a:t>
            </a:r>
            <a:r>
              <a:rPr lang="en-GB"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Nick Brooks				- Head Coach</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Michael Dukes			- Men’s Captain</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Dot </a:t>
            </a:r>
            <a:r>
              <a:rPr lang="en-GB" dirty="0" err="1">
                <a:latin typeface="Calibri" panose="020F0502020204030204" pitchFamily="34" charset="0"/>
                <a:ea typeface="Calibri" panose="020F0502020204030204" pitchFamily="34" charset="0"/>
                <a:cs typeface="Times New Roman" panose="02020603050405020304" pitchFamily="18" charset="0"/>
              </a:rPr>
              <a:t>Seiber</a:t>
            </a:r>
            <a:r>
              <a:rPr lang="en-GB" dirty="0">
                <a:latin typeface="Calibri" panose="020F0502020204030204" pitchFamily="34" charset="0"/>
                <a:ea typeface="Calibri" panose="020F0502020204030204" pitchFamily="34" charset="0"/>
                <a:cs typeface="Times New Roman" panose="02020603050405020304" pitchFamily="18" charset="0"/>
              </a:rPr>
              <a:t>				- Ladies Captain</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Dinah Martin 			- Mixed Captain </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Simon Reynolds	 		- Committee member </a:t>
            </a:r>
          </a:p>
          <a:p>
            <a:pPr>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Hilary Evans				- Committee member</a:t>
            </a:r>
          </a:p>
          <a:p>
            <a:pPr>
              <a:lnSpc>
                <a:spcPct val="107000"/>
              </a:lnSpc>
              <a:spcBef>
                <a:spcPts val="0"/>
              </a:spcBef>
              <a:spcAft>
                <a:spcPts val="800"/>
              </a:spcAft>
            </a:pPr>
            <a:r>
              <a:rPr lang="en-GB" dirty="0">
                <a:latin typeface="Calibri" panose="020F0502020204030204" pitchFamily="34" charset="0"/>
                <a:ea typeface="Times New Roman" panose="02020603050405020304" pitchFamily="18" charset="0"/>
                <a:cs typeface="Times New Roman" panose="02020603050405020304" pitchFamily="18" charset="0"/>
              </a:rPr>
              <a:t>Alastair Ferguson			- Committee member</a:t>
            </a:r>
          </a:p>
          <a:p>
            <a:pPr>
              <a:lnSpc>
                <a:spcPct val="107000"/>
              </a:lnSpc>
              <a:spcBef>
                <a:spcPts val="0"/>
              </a:spcBef>
              <a:spcAft>
                <a:spcPts val="800"/>
              </a:spcAft>
            </a:pPr>
            <a:r>
              <a:rPr lang="en-GB" dirty="0">
                <a:latin typeface="Calibri" panose="020F0502020204030204" pitchFamily="34" charset="0"/>
                <a:ea typeface="Times New Roman" panose="02020603050405020304" pitchFamily="18" charset="0"/>
                <a:cs typeface="Times New Roman" panose="02020603050405020304" pitchFamily="18" charset="0"/>
              </a:rPr>
              <a:t>Tamara</a:t>
            </a:r>
            <a:r>
              <a:rPr lang="en-GB" b="1" dirty="0">
                <a:latin typeface="Calibri" panose="020F0502020204030204" pitchFamily="34" charset="0"/>
                <a:ea typeface="Times New Roman" panose="02020603050405020304" pitchFamily="18" charset="0"/>
                <a:cs typeface="Times New Roman" panose="02020603050405020304" pitchFamily="18" charset="0"/>
              </a:rPr>
              <a:t> </a:t>
            </a:r>
            <a:r>
              <a:rPr lang="en-GB" dirty="0">
                <a:latin typeface="Calibri" panose="020F0502020204030204" pitchFamily="34" charset="0"/>
                <a:ea typeface="Times New Roman" panose="02020603050405020304" pitchFamily="18" charset="0"/>
                <a:cs typeface="Times New Roman" panose="02020603050405020304" pitchFamily="18" charset="0"/>
              </a:rPr>
              <a:t> Ferguson			- Committee member</a:t>
            </a:r>
          </a:p>
          <a:p>
            <a:pPr marL="0" indent="0">
              <a:lnSpc>
                <a:spcPct val="107000"/>
              </a:lnSpc>
              <a:spcBef>
                <a:spcPts val="0"/>
              </a:spcBef>
              <a:spcAft>
                <a:spcPts val="800"/>
              </a:spcAft>
              <a:buNone/>
            </a:pPr>
            <a:r>
              <a:rPr lang="en-GB" b="1" dirty="0">
                <a:latin typeface="Calibri" panose="020F0502020204030204" pitchFamily="34" charset="0"/>
                <a:ea typeface="Times New Roman" panose="02020603050405020304" pitchFamily="18" charset="0"/>
                <a:cs typeface="Times New Roman" panose="02020603050405020304" pitchFamily="18" charset="0"/>
              </a:rPr>
              <a:t>Squash Committee</a:t>
            </a:r>
            <a:r>
              <a:rPr lang="en-GB" dirty="0">
                <a:latin typeface="Calibri" panose="020F0502020204030204" pitchFamily="34" charset="0"/>
                <a:ea typeface="Calibri" panose="020F0502020204030204" pitchFamily="34" charset="0"/>
                <a:cs typeface="Times New Roman" panose="02020603050405020304" pitchFamily="18" charset="0"/>
              </a:rPr>
              <a:t> 		</a:t>
            </a:r>
          </a:p>
          <a:p>
            <a:pPr>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Paul Griffiths				- Squash Chairman</a:t>
            </a:r>
          </a:p>
          <a:p>
            <a:pPr>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Neil Hollister				- Committee member </a:t>
            </a:r>
          </a:p>
          <a:p>
            <a:pPr>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Steve Ramsden			- Committee member</a:t>
            </a:r>
          </a:p>
          <a:p>
            <a:pPr>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Matt Doody				- Committee member</a:t>
            </a:r>
          </a:p>
          <a:p>
            <a:pPr>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Suzanne Lund			- Committee member</a:t>
            </a:r>
          </a:p>
          <a:p>
            <a:pPr marL="0" indent="0">
              <a:lnSpc>
                <a:spcPct val="107000"/>
              </a:lnSpc>
              <a:spcBef>
                <a:spcPts val="0"/>
              </a:spcBef>
              <a:spcAft>
                <a:spcPts val="800"/>
              </a:spcAft>
              <a:buNone/>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spcAft>
                <a:spcPts val="800"/>
              </a:spcAft>
            </a:pPr>
            <a:r>
              <a:rPr lang="en-GB" dirty="0">
                <a:latin typeface="Calibri" panose="020F0502020204030204" pitchFamily="34" charset="0"/>
                <a:ea typeface="Times New Roman" panose="02020603050405020304" pitchFamily="18" charset="0"/>
                <a:cs typeface="Times New Roman" panose="02020603050405020304" pitchFamily="18" charset="0"/>
              </a:rPr>
              <a:t>Michael Brook			- Hon. Auditor</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5206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9BDF-B236-4034-8BC1-8C7CA946DFFC}"/>
              </a:ext>
            </a:extLst>
          </p:cNvPr>
          <p:cNvSpPr>
            <a:spLocks noGrp="1"/>
          </p:cNvSpPr>
          <p:nvPr>
            <p:ph type="title"/>
          </p:nvPr>
        </p:nvSpPr>
        <p:spPr>
          <a:xfrm>
            <a:off x="677334" y="144050"/>
            <a:ext cx="8596668" cy="526093"/>
          </a:xfrm>
        </p:spPr>
        <p:txBody>
          <a:bodyPr>
            <a:noAutofit/>
          </a:bodyPr>
          <a:lstStyle/>
          <a:p>
            <a:r>
              <a:rPr lang="en-GB" b="1" dirty="0"/>
              <a:t>Election of Club Chair </a:t>
            </a:r>
          </a:p>
        </p:txBody>
      </p:sp>
      <p:sp>
        <p:nvSpPr>
          <p:cNvPr id="3" name="Content Placeholder 2">
            <a:extLst>
              <a:ext uri="{FF2B5EF4-FFF2-40B4-BE49-F238E27FC236}">
                <a16:creationId xmlns:a16="http://schemas.microsoft.com/office/drawing/2014/main" id="{1D63EC68-ED66-484C-9A19-4AE8210AA226}"/>
              </a:ext>
            </a:extLst>
          </p:cNvPr>
          <p:cNvSpPr>
            <a:spLocks noGrp="1"/>
          </p:cNvSpPr>
          <p:nvPr>
            <p:ph idx="1"/>
          </p:nvPr>
        </p:nvSpPr>
        <p:spPr>
          <a:xfrm>
            <a:off x="773027" y="1078463"/>
            <a:ext cx="8500976" cy="4962899"/>
          </a:xfrm>
          <a:solidFill>
            <a:schemeClr val="bg1"/>
          </a:solidFill>
        </p:spPr>
        <p:txBody>
          <a:bodyPr>
            <a:normAutofit/>
          </a:bodyPr>
          <a:lstStyle/>
          <a:p>
            <a:pPr>
              <a:buFont typeface="Wingdings" pitchFamily="2" charset="77"/>
              <a:buChar char="Ø"/>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It is likely that there will be only one nomination for this position, the current Chair, Neil Grantham.</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Neil has already served for 4 years but </a:t>
            </a:r>
            <a:r>
              <a:rPr lang="en-GB" dirty="0">
                <a:latin typeface="Calibri" panose="020F0502020204030204" pitchFamily="34" charset="0"/>
                <a:ea typeface="Calibri" panose="020F0502020204030204" pitchFamily="34" charset="0"/>
                <a:cs typeface="Times New Roman" panose="02020603050405020304" pitchFamily="18" charset="0"/>
              </a:rPr>
              <a:t>still has ‘work in progress’ to finish off.</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Clause 8.6 in the Club Constitution requires that:</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If the current Chairman seeks to hold post for more than 3 years, the General Meeting shall first vote on that resolution. If the current Chairman fails to command a majority of two-thirds or more, the General Meeting shall then vote on other candidates.”</a:t>
            </a:r>
          </a:p>
          <a:p>
            <a:pPr marL="0" indent="0">
              <a:buNone/>
            </a:pPr>
            <a:r>
              <a:rPr lang="en-GB" dirty="0">
                <a:latin typeface="Calibri" panose="020F0502020204030204" pitchFamily="34" charset="0"/>
                <a:cs typeface="Times New Roman" panose="02020603050405020304" pitchFamily="18" charset="0"/>
              </a:rPr>
              <a:t>A vote will be taken at this point.</a:t>
            </a:r>
            <a:r>
              <a:rPr lang="en-GB"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itchFamily="2" charset="77"/>
              <a:buChar char="Ø"/>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DCE0D85-9604-48C8-85FD-9F6029B737FC}"/>
              </a:ext>
            </a:extLst>
          </p:cNvPr>
          <p:cNvSpPr>
            <a:spLocks noGrp="1"/>
          </p:cNvSpPr>
          <p:nvPr>
            <p:ph type="sldNum" sz="quarter" idx="12"/>
          </p:nvPr>
        </p:nvSpPr>
        <p:spPr/>
        <p:txBody>
          <a:bodyPr/>
          <a:lstStyle/>
          <a:p>
            <a:fld id="{43642A6E-DD3C-4BD9-AFE1-BE23C243BDA9}" type="slidenum">
              <a:rPr lang="en-GB" smtClean="0"/>
              <a:t>4</a:t>
            </a:fld>
            <a:endParaRPr lang="en-GB"/>
          </a:p>
        </p:txBody>
      </p:sp>
    </p:spTree>
    <p:extLst>
      <p:ext uri="{BB962C8B-B14F-4D97-AF65-F5344CB8AC3E}">
        <p14:creationId xmlns:p14="http://schemas.microsoft.com/office/powerpoint/2010/main" val="258393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Isosceles Triangle 1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1" name="Isosceles Triangle 2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2" name="Isosceles Triangle 2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4" name="Rectangle 2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0"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Isosceles Triangle 3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Isosceles Triangle 3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Isosceles Triangle 3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7" name="Text Placeholder 6">
            <a:extLst>
              <a:ext uri="{FF2B5EF4-FFF2-40B4-BE49-F238E27FC236}">
                <a16:creationId xmlns:a16="http://schemas.microsoft.com/office/drawing/2014/main" id="{D7F90EB1-A4F4-4B6C-90BF-E9A636B2755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solidFill>
                  <a:schemeClr val="tx1"/>
                </a:solidFill>
              </a:rPr>
              <a:t>Neil Grantham</a:t>
            </a:r>
          </a:p>
        </p:txBody>
      </p:sp>
      <p:sp>
        <p:nvSpPr>
          <p:cNvPr id="6" name="Title 5">
            <a:extLst>
              <a:ext uri="{FF2B5EF4-FFF2-40B4-BE49-F238E27FC236}">
                <a16:creationId xmlns:a16="http://schemas.microsoft.com/office/drawing/2014/main" id="{E498A916-6940-4D06-85E2-6EB98429C425}"/>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r>
              <a:rPr lang="en-US" sz="5400"/>
              <a:t>CLUB CHAIR’S </a:t>
            </a:r>
            <a:r>
              <a:rPr lang="en-US" sz="5400" dirty="0"/>
              <a:t>REPORT</a:t>
            </a:r>
          </a:p>
        </p:txBody>
      </p:sp>
      <p:sp>
        <p:nvSpPr>
          <p:cNvPr id="5" name="Slide Number Placeholder 4">
            <a:extLst>
              <a:ext uri="{FF2B5EF4-FFF2-40B4-BE49-F238E27FC236}">
                <a16:creationId xmlns:a16="http://schemas.microsoft.com/office/drawing/2014/main" id="{9325D2E6-158B-48EF-AFFA-B6D5A6914C76}"/>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43642A6E-DD3C-4BD9-AFE1-BE23C243BDA9}" type="slidenum">
              <a:rPr lang="en-US" kern="1200" dirty="0">
                <a:solidFill>
                  <a:schemeClr val="accent1"/>
                </a:solidFill>
                <a:latin typeface="+mn-lt"/>
                <a:ea typeface="+mn-ea"/>
                <a:cs typeface="+mn-cs"/>
              </a:rPr>
              <a:pPr>
                <a:spcAft>
                  <a:spcPts val="600"/>
                </a:spcAft>
              </a:pPr>
              <a:t>5</a:t>
            </a:fld>
            <a:endParaRPr lang="en-US" kern="1200" dirty="0">
              <a:solidFill>
                <a:schemeClr val="accent1"/>
              </a:solidFill>
              <a:latin typeface="+mn-lt"/>
              <a:ea typeface="+mn-ea"/>
              <a:cs typeface="+mn-cs"/>
            </a:endParaRPr>
          </a:p>
        </p:txBody>
      </p:sp>
      <p:sp>
        <p:nvSpPr>
          <p:cNvPr id="37" name="Footer Placeholder 3">
            <a:extLst>
              <a:ext uri="{FF2B5EF4-FFF2-40B4-BE49-F238E27FC236}">
                <a16:creationId xmlns:a16="http://schemas.microsoft.com/office/drawing/2014/main" id="{0BADC842-6980-4052-A651-5E09D72C9E44}"/>
              </a:ext>
            </a:extLst>
          </p:cNvPr>
          <p:cNvSpPr>
            <a:spLocks noGrp="1"/>
          </p:cNvSpPr>
          <p:nvPr>
            <p:ph type="ftr" sz="quarter" idx="11"/>
          </p:nvPr>
        </p:nvSpPr>
        <p:spPr>
          <a:xfrm>
            <a:off x="677334" y="6041362"/>
            <a:ext cx="6297612" cy="365125"/>
          </a:xfrm>
        </p:spPr>
        <p:txBody>
          <a:bodyPr>
            <a:normAutofit/>
          </a:bodyPr>
          <a:lstStyle/>
          <a:p>
            <a:pPr>
              <a:spcAft>
                <a:spcPts val="600"/>
              </a:spcAft>
            </a:pPr>
            <a:r>
              <a:rPr lang="en-GB" dirty="0"/>
              <a:t>Mar 27</a:t>
            </a:r>
            <a:r>
              <a:rPr lang="en-GB" baseline="30000" dirty="0"/>
              <a:t>th</a:t>
            </a:r>
            <a:r>
              <a:rPr lang="en-GB" dirty="0"/>
              <a:t> 2024 - AGM  at Chesham 1879</a:t>
            </a:r>
          </a:p>
        </p:txBody>
      </p:sp>
    </p:spTree>
    <p:extLst>
      <p:ext uri="{BB962C8B-B14F-4D97-AF65-F5344CB8AC3E}">
        <p14:creationId xmlns:p14="http://schemas.microsoft.com/office/powerpoint/2010/main" val="331998201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9BDF-B236-4034-8BC1-8C7CA946DFFC}"/>
              </a:ext>
            </a:extLst>
          </p:cNvPr>
          <p:cNvSpPr>
            <a:spLocks noGrp="1"/>
          </p:cNvSpPr>
          <p:nvPr>
            <p:ph type="title"/>
          </p:nvPr>
        </p:nvSpPr>
        <p:spPr>
          <a:xfrm>
            <a:off x="677334" y="144050"/>
            <a:ext cx="8596668" cy="526093"/>
          </a:xfrm>
        </p:spPr>
        <p:txBody>
          <a:bodyPr>
            <a:noAutofit/>
          </a:bodyPr>
          <a:lstStyle/>
          <a:p>
            <a:r>
              <a:rPr lang="en-GB" b="1" dirty="0"/>
              <a:t>Club chair’s report</a:t>
            </a:r>
          </a:p>
        </p:txBody>
      </p:sp>
      <p:sp>
        <p:nvSpPr>
          <p:cNvPr id="3" name="Content Placeholder 2">
            <a:extLst>
              <a:ext uri="{FF2B5EF4-FFF2-40B4-BE49-F238E27FC236}">
                <a16:creationId xmlns:a16="http://schemas.microsoft.com/office/drawing/2014/main" id="{1D63EC68-ED66-484C-9A19-4AE8210AA226}"/>
              </a:ext>
            </a:extLst>
          </p:cNvPr>
          <p:cNvSpPr>
            <a:spLocks noGrp="1"/>
          </p:cNvSpPr>
          <p:nvPr>
            <p:ph idx="1"/>
          </p:nvPr>
        </p:nvSpPr>
        <p:spPr>
          <a:xfrm>
            <a:off x="677333" y="782876"/>
            <a:ext cx="10717498" cy="5987442"/>
          </a:xfrm>
          <a:solidFill>
            <a:schemeClr val="bg1"/>
          </a:solidFill>
        </p:spPr>
        <p:txBody>
          <a:bodyPr>
            <a:normAutofit fontScale="92500" lnSpcReduction="20000"/>
          </a:bodyPr>
          <a:lstStyle/>
          <a:p>
            <a:pPr marL="0" indent="0">
              <a:lnSpc>
                <a:spcPct val="107000"/>
              </a:lnSpc>
              <a:spcAft>
                <a:spcPts val="800"/>
              </a:spcAft>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Thankyous</a:t>
            </a:r>
            <a:endParaRPr lang="en-GB" sz="3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600"/>
              </a:spcBef>
            </a:pPr>
            <a:r>
              <a:rPr lang="en-GB" dirty="0">
                <a:effectLst/>
                <a:latin typeface="Calibri" panose="020F0502020204030204" pitchFamily="34" charset="0"/>
                <a:ea typeface="Calibri" panose="020F0502020204030204" pitchFamily="34" charset="0"/>
                <a:cs typeface="Times New Roman" panose="02020603050405020304" pitchFamily="18" charset="0"/>
              </a:rPr>
              <a:t>Members – Bearing with the club during all the disruption during the Padel build</a:t>
            </a:r>
          </a:p>
          <a:p>
            <a:pPr marL="457200" lvl="1" indent="0">
              <a:lnSpc>
                <a:spcPct val="107000"/>
              </a:lnSpc>
              <a:spcBef>
                <a:spcPts val="600"/>
              </a:spcBef>
              <a:buNone/>
            </a:pPr>
            <a:r>
              <a:rPr lang="en-GB" dirty="0">
                <a:effectLst/>
                <a:latin typeface="Calibri" panose="020F0502020204030204" pitchFamily="34" charset="0"/>
                <a:ea typeface="Calibri" panose="020F0502020204030204" pitchFamily="34" charset="0"/>
                <a:cs typeface="Times New Roman" panose="02020603050405020304" pitchFamily="18" charset="0"/>
              </a:rPr>
              <a:t>AND</a:t>
            </a:r>
          </a:p>
          <a:p>
            <a:pPr lvl="1">
              <a:lnSpc>
                <a:spcPct val="107000"/>
              </a:lnSpc>
              <a:spcBef>
                <a:spcPts val="600"/>
              </a:spcBef>
            </a:pPr>
            <a:r>
              <a:rPr lang="en-GB" dirty="0">
                <a:effectLst/>
                <a:latin typeface="Calibri" panose="020F0502020204030204" pitchFamily="34" charset="0"/>
                <a:ea typeface="Calibri" panose="020F0502020204030204" pitchFamily="34" charset="0"/>
                <a:cs typeface="Times New Roman" panose="02020603050405020304" pitchFamily="18" charset="0"/>
              </a:rPr>
              <a:t>Club Officers/Committee members - </a:t>
            </a:r>
            <a:r>
              <a:rPr lang="en-GB" dirty="0">
                <a:latin typeface="Calibri" panose="020F0502020204030204" pitchFamily="34" charset="0"/>
                <a:ea typeface="Calibri" panose="020F0502020204030204" pitchFamily="34" charset="0"/>
                <a:cs typeface="Times New Roman" panose="02020603050405020304" pitchFamily="18" charset="0"/>
              </a:rPr>
              <a:t>Volunteers</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Specific thanks to: </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David Griffiths for his endless energy and support in all initiatives and developments around the club. He is always there and always happy to help.</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Claire, Michael and Dinah for all the hard work involved around financial management and reporting</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Dinah for the many things she does to keep things running – not in any job description – she just does them!</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Sheila for turning round the bar and finding and running the staff team so well</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Steve and Julia for their dedication to making the club environment and facilities look so good</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Simon for all his work around managing the facility</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Alastair for his time as Tennis Chair</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Gary Martin for his sterling work marketing the club</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Phil for his time, outputs and mental/physical support in making the Padel happen</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Jane Madden for taking over membership, Ali Ryall for taking on the website and communication </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Harriet for her perseverance and energy with the Social team</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All volunteers who have helped to keep the club and events moving and successful</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The new ‘experts’ for helping us with the building and planning, the energy strategy, Health &amp; Safety and compliance and other new ad hoc initiatives  - thankyou to all those people for their time and expertise.</a:t>
            </a:r>
          </a:p>
          <a:p>
            <a:pPr>
              <a:lnSpc>
                <a:spcPct val="107000"/>
              </a:lnSpc>
              <a:spcBef>
                <a:spcPts val="600"/>
              </a:spcBef>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DCE0D85-9604-48C8-85FD-9F6029B737FC}"/>
              </a:ext>
            </a:extLst>
          </p:cNvPr>
          <p:cNvSpPr>
            <a:spLocks noGrp="1"/>
          </p:cNvSpPr>
          <p:nvPr>
            <p:ph type="sldNum" sz="quarter" idx="12"/>
          </p:nvPr>
        </p:nvSpPr>
        <p:spPr/>
        <p:txBody>
          <a:bodyPr/>
          <a:lstStyle/>
          <a:p>
            <a:fld id="{43642A6E-DD3C-4BD9-AFE1-BE23C243BDA9}" type="slidenum">
              <a:rPr lang="en-GB" smtClean="0"/>
              <a:t>6</a:t>
            </a:fld>
            <a:endParaRPr lang="en-GB"/>
          </a:p>
        </p:txBody>
      </p:sp>
    </p:spTree>
    <p:extLst>
      <p:ext uri="{BB962C8B-B14F-4D97-AF65-F5344CB8AC3E}">
        <p14:creationId xmlns:p14="http://schemas.microsoft.com/office/powerpoint/2010/main" val="80149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9BDF-B236-4034-8BC1-8C7CA946DFFC}"/>
              </a:ext>
            </a:extLst>
          </p:cNvPr>
          <p:cNvSpPr>
            <a:spLocks noGrp="1"/>
          </p:cNvSpPr>
          <p:nvPr>
            <p:ph type="title"/>
          </p:nvPr>
        </p:nvSpPr>
        <p:spPr>
          <a:xfrm>
            <a:off x="677334" y="144050"/>
            <a:ext cx="8596668" cy="526093"/>
          </a:xfrm>
        </p:spPr>
        <p:txBody>
          <a:bodyPr>
            <a:noAutofit/>
          </a:bodyPr>
          <a:lstStyle/>
          <a:p>
            <a:r>
              <a:rPr lang="en-GB" b="1" dirty="0"/>
              <a:t>Club chair’s report</a:t>
            </a:r>
          </a:p>
        </p:txBody>
      </p:sp>
      <p:sp>
        <p:nvSpPr>
          <p:cNvPr id="3" name="Content Placeholder 2">
            <a:extLst>
              <a:ext uri="{FF2B5EF4-FFF2-40B4-BE49-F238E27FC236}">
                <a16:creationId xmlns:a16="http://schemas.microsoft.com/office/drawing/2014/main" id="{1D63EC68-ED66-484C-9A19-4AE8210AA226}"/>
              </a:ext>
            </a:extLst>
          </p:cNvPr>
          <p:cNvSpPr>
            <a:spLocks noGrp="1"/>
          </p:cNvSpPr>
          <p:nvPr>
            <p:ph idx="1"/>
          </p:nvPr>
        </p:nvSpPr>
        <p:spPr>
          <a:xfrm>
            <a:off x="677333" y="782876"/>
            <a:ext cx="9658000" cy="5987442"/>
          </a:xfrm>
          <a:solidFill>
            <a:schemeClr val="bg1"/>
          </a:solidFill>
        </p:spPr>
        <p:txBody>
          <a:bodyPr>
            <a:normAutofit lnSpcReduction="10000"/>
          </a:bodyPr>
          <a:lstStyle/>
          <a:p>
            <a:pPr marL="0" indent="0">
              <a:lnSpc>
                <a:spcPct val="107000"/>
              </a:lnSpc>
              <a:spcAft>
                <a:spcPts val="800"/>
              </a:spcAft>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Long term club development</a:t>
            </a:r>
            <a:endParaRPr lang="en-GB" sz="3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A rolling </a:t>
            </a:r>
            <a:r>
              <a:rPr lang="en-GB" b="1" dirty="0">
                <a:latin typeface="Calibri" panose="020F0502020204030204" pitchFamily="34" charset="0"/>
                <a:ea typeface="Calibri" panose="020F0502020204030204" pitchFamily="34" charset="0"/>
                <a:cs typeface="Times New Roman" panose="02020603050405020304" pitchFamily="18" charset="0"/>
              </a:rPr>
              <a:t>10 year finance plan </a:t>
            </a:r>
            <a:r>
              <a:rPr lang="en-GB" dirty="0">
                <a:latin typeface="Calibri" panose="020F0502020204030204" pitchFamily="34" charset="0"/>
                <a:ea typeface="Calibri" panose="020F0502020204030204" pitchFamily="34" charset="0"/>
                <a:cs typeface="Times New Roman" panose="02020603050405020304" pitchFamily="18" charset="0"/>
              </a:rPr>
              <a:t>has been in existence for some years.</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Historically this has been regularly updated as new initiatives were introduced.</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It has been decided to prepare a </a:t>
            </a:r>
            <a:r>
              <a:rPr lang="en-GB" b="1" dirty="0">
                <a:latin typeface="Calibri" panose="020F0502020204030204" pitchFamily="34" charset="0"/>
                <a:ea typeface="Calibri" panose="020F0502020204030204" pitchFamily="34" charset="0"/>
                <a:cs typeface="Times New Roman" panose="02020603050405020304" pitchFamily="18" charset="0"/>
              </a:rPr>
              <a:t>priority list of tasks </a:t>
            </a:r>
            <a:r>
              <a:rPr lang="en-GB" dirty="0">
                <a:latin typeface="Calibri" panose="020F0502020204030204" pitchFamily="34" charset="0"/>
                <a:ea typeface="Calibri" panose="020F0502020204030204" pitchFamily="34" charset="0"/>
                <a:cs typeface="Times New Roman" panose="02020603050405020304" pitchFamily="18" charset="0"/>
              </a:rPr>
              <a:t>in order to ensure that standards all around the club are maintained and urgent issues can be addressed sooner rather than later as part of the overall plan.</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The three committees (Main, Tennis and Squash) and a fourth sub committee (Clubhouse and Grounds) were tasked with creating their own </a:t>
            </a:r>
            <a:r>
              <a:rPr lang="en-GB" b="1" dirty="0">
                <a:latin typeface="Calibri" panose="020F0502020204030204" pitchFamily="34" charset="0"/>
                <a:ea typeface="Calibri" panose="020F0502020204030204" pitchFamily="34" charset="0"/>
                <a:cs typeface="Times New Roman" panose="02020603050405020304" pitchFamily="18" charset="0"/>
              </a:rPr>
              <a:t>Wish lists </a:t>
            </a:r>
            <a:r>
              <a:rPr lang="en-GB" dirty="0">
                <a:latin typeface="Calibri" panose="020F0502020204030204" pitchFamily="34" charset="0"/>
                <a:ea typeface="Calibri" panose="020F0502020204030204" pitchFamily="34" charset="0"/>
                <a:cs typeface="Times New Roman" panose="02020603050405020304" pitchFamily="18" charset="0"/>
              </a:rPr>
              <a:t>to be put into the overall list for prioritisation.</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These lists are currently being developed and once complete the list will be prioritised and specific dates and budgets added.</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The ultimate timing will depend on the priority list, urgency and availability of funds</a:t>
            </a:r>
          </a:p>
          <a:p>
            <a:pPr>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Tasks include:</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Tennis court strategy</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Patio, Disabled access,, Drive improvement, Parking (improvement/increase), Outdoor Seating, Garden</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Overall Clubhouse – Furniture, storage, bar, Changing rooms/showers, Corridors</a:t>
            </a:r>
          </a:p>
          <a:p>
            <a:pPr lvl="1">
              <a:lnSpc>
                <a:spcPct val="107000"/>
              </a:lnSpc>
              <a:spcBef>
                <a:spcPts val="600"/>
              </a:spcBef>
            </a:pPr>
            <a:r>
              <a:rPr lang="en-GB" dirty="0">
                <a:latin typeface="Calibri" panose="020F0502020204030204" pitchFamily="34" charset="0"/>
                <a:ea typeface="Calibri" panose="020F0502020204030204" pitchFamily="34" charset="0"/>
                <a:cs typeface="Times New Roman" panose="02020603050405020304" pitchFamily="18" charset="0"/>
              </a:rPr>
              <a:t>Security – alarm system, access/locking of clubhouse and courts, key management </a:t>
            </a:r>
          </a:p>
        </p:txBody>
      </p:sp>
      <p:sp>
        <p:nvSpPr>
          <p:cNvPr id="5" name="Slide Number Placeholder 4">
            <a:extLst>
              <a:ext uri="{FF2B5EF4-FFF2-40B4-BE49-F238E27FC236}">
                <a16:creationId xmlns:a16="http://schemas.microsoft.com/office/drawing/2014/main" id="{7DCE0D85-9604-48C8-85FD-9F6029B737FC}"/>
              </a:ext>
            </a:extLst>
          </p:cNvPr>
          <p:cNvSpPr>
            <a:spLocks noGrp="1"/>
          </p:cNvSpPr>
          <p:nvPr>
            <p:ph type="sldNum" sz="quarter" idx="12"/>
          </p:nvPr>
        </p:nvSpPr>
        <p:spPr/>
        <p:txBody>
          <a:bodyPr/>
          <a:lstStyle/>
          <a:p>
            <a:fld id="{43642A6E-DD3C-4BD9-AFE1-BE23C243BDA9}" type="slidenum">
              <a:rPr lang="en-GB" smtClean="0"/>
              <a:t>7</a:t>
            </a:fld>
            <a:endParaRPr lang="en-GB"/>
          </a:p>
        </p:txBody>
      </p:sp>
    </p:spTree>
    <p:extLst>
      <p:ext uri="{BB962C8B-B14F-4D97-AF65-F5344CB8AC3E}">
        <p14:creationId xmlns:p14="http://schemas.microsoft.com/office/powerpoint/2010/main" val="83292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10A7-22BF-43DD-A0AB-DF8913E68C4C}"/>
              </a:ext>
            </a:extLst>
          </p:cNvPr>
          <p:cNvSpPr>
            <a:spLocks noGrp="1"/>
          </p:cNvSpPr>
          <p:nvPr>
            <p:ph type="title"/>
          </p:nvPr>
        </p:nvSpPr>
        <p:spPr>
          <a:xfrm>
            <a:off x="420551" y="144050"/>
            <a:ext cx="8596668" cy="701458"/>
          </a:xfrm>
        </p:spPr>
        <p:txBody>
          <a:bodyPr>
            <a:normAutofit/>
          </a:bodyPr>
          <a:lstStyle/>
          <a:p>
            <a:r>
              <a:rPr lang="en-GB" b="1" dirty="0"/>
              <a:t>Club Grounds and Courts</a:t>
            </a:r>
          </a:p>
        </p:txBody>
      </p:sp>
      <p:sp>
        <p:nvSpPr>
          <p:cNvPr id="3" name="Content Placeholder 2">
            <a:extLst>
              <a:ext uri="{FF2B5EF4-FFF2-40B4-BE49-F238E27FC236}">
                <a16:creationId xmlns:a16="http://schemas.microsoft.com/office/drawing/2014/main" id="{86553DB8-6F14-416C-B99C-527E4BB1AC1B}"/>
              </a:ext>
            </a:extLst>
          </p:cNvPr>
          <p:cNvSpPr>
            <a:spLocks noGrp="1"/>
          </p:cNvSpPr>
          <p:nvPr>
            <p:ph idx="1"/>
          </p:nvPr>
        </p:nvSpPr>
        <p:spPr>
          <a:xfrm>
            <a:off x="419622" y="889349"/>
            <a:ext cx="11267162" cy="5755708"/>
          </a:xfrm>
          <a:solidFill>
            <a:schemeClr val="bg1"/>
          </a:solidFill>
        </p:spPr>
        <p:txBody>
          <a:bodyPr>
            <a:normAutofit/>
          </a:bodyPr>
          <a:lstStyle/>
          <a:p>
            <a:pPr marL="0" indent="0">
              <a:lnSpc>
                <a:spcPct val="107000"/>
              </a:lnSpc>
              <a:spcAft>
                <a:spcPts val="8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COURTS </a:t>
            </a:r>
          </a:p>
          <a:p>
            <a:pPr>
              <a:lnSpc>
                <a:spcPct val="107000"/>
              </a:lnSpc>
              <a:spcBef>
                <a:spcPts val="600"/>
              </a:spcBef>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Courts 5 &amp; 6</a:t>
            </a:r>
            <a:r>
              <a:rPr lang="en-GB" sz="1600" dirty="0">
                <a:effectLst/>
                <a:latin typeface="Calibri" panose="020F0502020204030204" pitchFamily="34" charset="0"/>
                <a:ea typeface="Calibri" panose="020F0502020204030204" pitchFamily="34" charset="0"/>
                <a:cs typeface="Times New Roman" panose="02020603050405020304" pitchFamily="18" charset="0"/>
              </a:rPr>
              <a:t> have been a great success over the last 12 months.</a:t>
            </a:r>
          </a:p>
          <a:p>
            <a:pPr>
              <a:lnSpc>
                <a:spcPct val="107000"/>
              </a:lnSpc>
              <a:spcBef>
                <a:spcPts val="600"/>
              </a:spcBef>
            </a:pPr>
            <a:r>
              <a:rPr lang="en-GB" sz="1600" dirty="0">
                <a:latin typeface="Calibri" panose="020F0502020204030204" pitchFamily="34" charset="0"/>
                <a:ea typeface="Calibri" panose="020F0502020204030204" pitchFamily="34" charset="0"/>
                <a:cs typeface="Times New Roman" panose="02020603050405020304" pitchFamily="18" charset="0"/>
              </a:rPr>
              <a:t>We have added </a:t>
            </a:r>
            <a:r>
              <a:rPr lang="en-GB" sz="1600" b="1" dirty="0">
                <a:latin typeface="Calibri" panose="020F0502020204030204" pitchFamily="34" charset="0"/>
                <a:ea typeface="Calibri" panose="020F0502020204030204" pitchFamily="34" charset="0"/>
                <a:cs typeface="Times New Roman" panose="02020603050405020304" pitchFamily="18" charset="0"/>
              </a:rPr>
              <a:t>2 mini courts</a:t>
            </a:r>
            <a:r>
              <a:rPr lang="en-GB" sz="1600" dirty="0">
                <a:latin typeface="Calibri" panose="020F0502020204030204" pitchFamily="34" charset="0"/>
                <a:ea typeface="Calibri" panose="020F0502020204030204" pitchFamily="34" charset="0"/>
                <a:cs typeface="Times New Roman" panose="02020603050405020304" pitchFamily="18" charset="0"/>
              </a:rPr>
              <a:t> for junior coaching and these are also marked out as Pickleball and outdoor Badminton courts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a:t>
            </a:r>
            <a:r>
              <a:rPr lang="en-GB" sz="1600" b="1" dirty="0">
                <a:effectLst/>
                <a:latin typeface="Calibri" panose="020F0502020204030204" pitchFamily="34" charset="0"/>
                <a:ea typeface="Calibri" panose="020F0502020204030204" pitchFamily="34" charset="0"/>
                <a:cs typeface="Times New Roman" panose="02020603050405020304" pitchFamily="18" charset="0"/>
              </a:rPr>
              <a:t>new Padel courts</a:t>
            </a:r>
            <a:r>
              <a:rPr lang="en-GB" sz="1600" dirty="0">
                <a:effectLst/>
                <a:latin typeface="Calibri" panose="020F0502020204030204" pitchFamily="34" charset="0"/>
                <a:ea typeface="Calibri" panose="020F0502020204030204" pitchFamily="34" charset="0"/>
                <a:cs typeface="Times New Roman" panose="02020603050405020304" pitchFamily="18" charset="0"/>
              </a:rPr>
              <a:t> are adding another dimension to the club and bringing in some new people and adding a lively atmosphere to the surroundings. There are plans to add more benches ad coat hooks for players</a:t>
            </a:r>
          </a:p>
          <a:p>
            <a:pPr marL="0" indent="0">
              <a:lnSpc>
                <a:spcPct val="107000"/>
              </a:lnSpc>
              <a:spcBef>
                <a:spcPts val="600"/>
              </a:spcBef>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GROUNDS</a:t>
            </a:r>
          </a:p>
          <a:p>
            <a:pPr>
              <a:lnSpc>
                <a:spcPct val="107000"/>
              </a:lnSpc>
              <a:spcBef>
                <a:spcPts val="0"/>
              </a:spcBef>
            </a:pPr>
            <a:r>
              <a:rPr lang="en-GB" sz="1600" dirty="0">
                <a:effectLst/>
                <a:latin typeface="Calibri" panose="020F0502020204030204" pitchFamily="34" charset="0"/>
                <a:ea typeface="Calibri" panose="020F0502020204030204" pitchFamily="34" charset="0"/>
                <a:cs typeface="Times New Roman" panose="02020603050405020304" pitchFamily="18" charset="0"/>
              </a:rPr>
              <a:t>Julia </a:t>
            </a: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Bullmore</a:t>
            </a:r>
            <a:r>
              <a:rPr lang="en-GB" sz="1600" dirty="0">
                <a:effectLst/>
                <a:latin typeface="Calibri" panose="020F0502020204030204" pitchFamily="34" charset="0"/>
                <a:ea typeface="Calibri" panose="020F0502020204030204" pitchFamily="34" charset="0"/>
                <a:cs typeface="Times New Roman" panose="02020603050405020304" pitchFamily="18" charset="0"/>
              </a:rPr>
              <a:t> and Steve Ramsden have been working very hard over the last 12 months to develop and improve the flora and fauna in this wonderful place and to keep the grounds looking fantastic. </a:t>
            </a:r>
          </a:p>
          <a:p>
            <a:pPr>
              <a:lnSpc>
                <a:spcPct val="107000"/>
              </a:lnSpc>
              <a:spcBef>
                <a:spcPts val="0"/>
              </a:spcBef>
            </a:pPr>
            <a:r>
              <a:rPr lang="en-GB" sz="1600" dirty="0">
                <a:latin typeface="Calibri" panose="020F0502020204030204" pitchFamily="34" charset="0"/>
                <a:ea typeface="Calibri" panose="020F0502020204030204" pitchFamily="34" charset="0"/>
                <a:cs typeface="Times New Roman" panose="02020603050405020304" pitchFamily="18" charset="0"/>
              </a:rPr>
              <a:t>A </a:t>
            </a:r>
            <a:r>
              <a:rPr lang="en-GB" b="1" dirty="0">
                <a:latin typeface="Calibri" panose="020F0502020204030204" pitchFamily="34" charset="0"/>
                <a:ea typeface="Calibri" panose="020F0502020204030204" pitchFamily="34" charset="0"/>
                <a:cs typeface="Times New Roman" panose="02020603050405020304" pitchFamily="18" charset="0"/>
              </a:rPr>
              <a:t>club spruce up is planned</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rPr>
              <a:t> This will include: painting of container, tidying of areas, new gardening sessions, cleaning of patio, removal of canopies and other broken furniture etc.</a:t>
            </a:r>
            <a:r>
              <a:rPr lang="en-GB" sz="1600" dirty="0">
                <a:effectLst/>
                <a:latin typeface="Calibri" panose="020F0502020204030204" pitchFamily="34" charset="0"/>
                <a:ea typeface="Calibri" panose="020F0502020204030204" pitchFamily="34" charset="0"/>
                <a:cs typeface="Times New Roman" panose="02020603050405020304" pitchFamily="18" charset="0"/>
              </a:rPr>
              <a:t>     Dates will be posted please volunteer if you can spare a few hours.</a:t>
            </a:r>
          </a:p>
          <a:p>
            <a:pPr marL="457200" lvl="1" indent="0">
              <a:lnSpc>
                <a:spcPct val="107000"/>
              </a:lnSpc>
              <a:spcBef>
                <a:spcPts val="0"/>
              </a:spcBef>
              <a:buNone/>
            </a:pPr>
            <a:endParaRPr lang="en-GB" sz="17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GB" sz="1700" b="1" dirty="0">
                <a:effectLst/>
                <a:latin typeface="Calibri" panose="020F0502020204030204" pitchFamily="34" charset="0"/>
                <a:ea typeface="Calibri" panose="020F0502020204030204" pitchFamily="34" charset="0"/>
                <a:cs typeface="Times New Roman" panose="02020603050405020304" pitchFamily="18" charset="0"/>
              </a:rPr>
              <a:t>Car Parking</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GB" sz="1700" b="1" dirty="0">
                <a:effectLst/>
                <a:latin typeface="Calibri" panose="020F0502020204030204" pitchFamily="34" charset="0"/>
                <a:ea typeface="Calibri" panose="020F0502020204030204" pitchFamily="34" charset="0"/>
                <a:cs typeface="Times New Roman" panose="02020603050405020304" pitchFamily="18" charset="0"/>
              </a:rPr>
              <a:t>Patio surface improvement</a:t>
            </a:r>
          </a:p>
          <a:p>
            <a:pPr lvl="1">
              <a:lnSpc>
                <a:spcPct val="107000"/>
              </a:lnSpc>
              <a:spcBef>
                <a:spcPts val="0"/>
              </a:spcBef>
            </a:pPr>
            <a:r>
              <a:rPr lang="en-GB" sz="1700" b="1" dirty="0">
                <a:effectLst/>
                <a:latin typeface="Calibri" panose="020F0502020204030204" pitchFamily="34" charset="0"/>
                <a:ea typeface="Calibri" panose="020F0502020204030204" pitchFamily="34" charset="0"/>
                <a:cs typeface="Times New Roman" panose="02020603050405020304" pitchFamily="18" charset="0"/>
              </a:rPr>
              <a:t>Outdoor areas/coverings</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r>
              <a:rPr lang="en-GB" sz="1700" b="1" dirty="0">
                <a:effectLst/>
                <a:latin typeface="Calibri" panose="020F0502020204030204" pitchFamily="34" charset="0"/>
                <a:ea typeface="Calibri" panose="020F0502020204030204" pitchFamily="34" charset="0"/>
                <a:cs typeface="Times New Roman" panose="02020603050405020304" pitchFamily="18" charset="0"/>
              </a:rPr>
              <a:t>Seating </a:t>
            </a:r>
          </a:p>
          <a:p>
            <a:pPr lvl="1">
              <a:lnSpc>
                <a:spcPct val="107000"/>
              </a:lnSpc>
              <a:spcBef>
                <a:spcPts val="0"/>
              </a:spcBef>
            </a:pPr>
            <a:r>
              <a:rPr lang="en-GB" sz="1700" b="1" dirty="0">
                <a:latin typeface="Calibri" panose="020F0502020204030204" pitchFamily="34" charset="0"/>
                <a:ea typeface="Calibri" panose="020F0502020204030204" pitchFamily="34" charset="0"/>
                <a:cs typeface="Times New Roman" panose="02020603050405020304" pitchFamily="18" charset="0"/>
              </a:rPr>
              <a:t>BBQ/Party areas for members</a:t>
            </a:r>
          </a:p>
          <a:p>
            <a:pPr lvl="1">
              <a:lnSpc>
                <a:spcPct val="107000"/>
              </a:lnSpc>
              <a:spcBef>
                <a:spcPts val="0"/>
              </a:spcBef>
            </a:pPr>
            <a:r>
              <a:rPr lang="en-GB" sz="1700" b="1" dirty="0">
                <a:effectLst/>
                <a:latin typeface="Calibri" panose="020F0502020204030204" pitchFamily="34" charset="0"/>
                <a:ea typeface="Calibri" panose="020F0502020204030204" pitchFamily="34" charset="0"/>
                <a:cs typeface="Times New Roman" panose="02020603050405020304" pitchFamily="18" charset="0"/>
              </a:rPr>
              <a:t>Our Land Across the River – bridge, gate to road, uses</a:t>
            </a:r>
          </a:p>
          <a:p>
            <a:pPr lvl="1">
              <a:lnSpc>
                <a:spcPct val="107000"/>
              </a:lnSpc>
              <a:spcBef>
                <a:spcPts val="0"/>
              </a:spcBef>
            </a:pPr>
            <a:r>
              <a:rPr lang="en-GB" sz="1700" b="1" dirty="0">
                <a:latin typeface="Calibri" panose="020F0502020204030204" pitchFamily="34" charset="0"/>
                <a:ea typeface="Calibri" panose="020F0502020204030204" pitchFamily="34" charset="0"/>
                <a:cs typeface="Times New Roman" panose="02020603050405020304" pitchFamily="18" charset="0"/>
              </a:rPr>
              <a:t>Entrance area and condition/layout of driveway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33671E4-0AB6-4E8D-9626-DAA85B392055}"/>
              </a:ext>
            </a:extLst>
          </p:cNvPr>
          <p:cNvSpPr>
            <a:spLocks noGrp="1"/>
          </p:cNvSpPr>
          <p:nvPr>
            <p:ph type="sldNum" sz="quarter" idx="12"/>
          </p:nvPr>
        </p:nvSpPr>
        <p:spPr/>
        <p:txBody>
          <a:bodyPr/>
          <a:lstStyle/>
          <a:p>
            <a:fld id="{43642A6E-DD3C-4BD9-AFE1-BE23C243BDA9}" type="slidenum">
              <a:rPr lang="en-GB" smtClean="0"/>
              <a:t>8</a:t>
            </a:fld>
            <a:endParaRPr lang="en-GB"/>
          </a:p>
        </p:txBody>
      </p:sp>
    </p:spTree>
    <p:extLst>
      <p:ext uri="{BB962C8B-B14F-4D97-AF65-F5344CB8AC3E}">
        <p14:creationId xmlns:p14="http://schemas.microsoft.com/office/powerpoint/2010/main" val="27368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9BDF-B236-4034-8BC1-8C7CA946DFFC}"/>
              </a:ext>
            </a:extLst>
          </p:cNvPr>
          <p:cNvSpPr>
            <a:spLocks noGrp="1"/>
          </p:cNvSpPr>
          <p:nvPr>
            <p:ph type="title"/>
          </p:nvPr>
        </p:nvSpPr>
        <p:spPr>
          <a:xfrm>
            <a:off x="276502" y="62631"/>
            <a:ext cx="8596668" cy="670142"/>
          </a:xfrm>
        </p:spPr>
        <p:txBody>
          <a:bodyPr>
            <a:normAutofit/>
          </a:bodyPr>
          <a:lstStyle/>
          <a:p>
            <a:r>
              <a:rPr lang="en-GB" b="1" dirty="0"/>
              <a:t>Health and wellbeing at the club</a:t>
            </a:r>
          </a:p>
        </p:txBody>
      </p:sp>
      <p:sp>
        <p:nvSpPr>
          <p:cNvPr id="3" name="Content Placeholder 2">
            <a:extLst>
              <a:ext uri="{FF2B5EF4-FFF2-40B4-BE49-F238E27FC236}">
                <a16:creationId xmlns:a16="http://schemas.microsoft.com/office/drawing/2014/main" id="{1D63EC68-ED66-484C-9A19-4AE8210AA226}"/>
              </a:ext>
            </a:extLst>
          </p:cNvPr>
          <p:cNvSpPr>
            <a:spLocks noGrp="1"/>
          </p:cNvSpPr>
          <p:nvPr>
            <p:ph idx="1"/>
          </p:nvPr>
        </p:nvSpPr>
        <p:spPr>
          <a:xfrm>
            <a:off x="206679" y="732773"/>
            <a:ext cx="11761939" cy="6043807"/>
          </a:xfrm>
          <a:solidFill>
            <a:schemeClr val="bg1"/>
          </a:solidFill>
        </p:spPr>
        <p:txBody>
          <a:bodyPr>
            <a:normAutofit lnSpcReduction="10000"/>
          </a:bodyPr>
          <a:lstStyle/>
          <a:p>
            <a:pPr marL="0" indent="0">
              <a:lnSpc>
                <a:spcPct val="107000"/>
              </a:lnSpc>
              <a:spcAft>
                <a:spcPts val="800"/>
              </a:spcAft>
              <a:buNone/>
            </a:pPr>
            <a:r>
              <a:rPr lang="en-GB" sz="2200" b="1" dirty="0">
                <a:effectLst/>
                <a:latin typeface="Calibri" panose="020F0502020204030204" pitchFamily="34" charset="0"/>
                <a:ea typeface="Calibri" panose="020F0502020204030204" pitchFamily="34" charset="0"/>
                <a:cs typeface="Times New Roman" panose="02020603050405020304" pitchFamily="18" charset="0"/>
              </a:rPr>
              <a:t>Health/safety</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There is a health and Safety book kept behind the bar for GDPR reasons. The First Aid kit is being checked regularly and re-stocked where necessary Risk Assessments have been prepared for a number of regular activities including coaching, social events, cooking etc.</a:t>
            </a:r>
          </a:p>
          <a:p>
            <a:pPr>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There have been a number of Defib and First Aid training courses run by Scotty. These have had good attendance. More are planned</a:t>
            </a:r>
          </a:p>
          <a:p>
            <a:pPr marL="0" indent="0">
              <a:lnSpc>
                <a:spcPct val="107000"/>
              </a:lnSpc>
              <a:spcAft>
                <a:spcPts val="800"/>
              </a:spcAft>
              <a:buNone/>
            </a:pPr>
            <a:r>
              <a:rPr lang="en-GB" sz="2200" b="1" dirty="0">
                <a:effectLst/>
                <a:latin typeface="Calibri" panose="020F0502020204030204" pitchFamily="34" charset="0"/>
                <a:ea typeface="Calibri" panose="020F0502020204030204" pitchFamily="34" charset="0"/>
                <a:cs typeface="Times New Roman" panose="02020603050405020304" pitchFamily="18" charset="0"/>
              </a:rPr>
              <a:t>Bar</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Calibri" panose="020F0502020204030204" pitchFamily="34" charset="0"/>
                <a:cs typeface="Times New Roman" panose="02020603050405020304" pitchFamily="18" charset="0"/>
              </a:rPr>
              <a:t>The bar has continued to be run very ably by Sheila and her team of volunteers. The bar has been a great facility for the club during the normal week/weekend and also </a:t>
            </a:r>
            <a:r>
              <a:rPr lang="en-GB" dirty="0">
                <a:latin typeface="Calibri" panose="020F0502020204030204" pitchFamily="34" charset="0"/>
                <a:ea typeface="Calibri" panose="020F0502020204030204" pitchFamily="34" charset="0"/>
                <a:cs typeface="Times New Roman" panose="02020603050405020304" pitchFamily="18" charset="0"/>
              </a:rPr>
              <a:t>at the private parties and club functions</a:t>
            </a:r>
          </a:p>
          <a:p>
            <a:pPr>
              <a:lnSpc>
                <a:spcPct val="107000"/>
              </a:lnSpc>
              <a:spcBef>
                <a:spcPts val="0"/>
              </a:spcBef>
            </a:pPr>
            <a:r>
              <a:rPr lang="en-GB" dirty="0">
                <a:effectLst/>
                <a:latin typeface="Calibri" panose="020F0502020204030204" pitchFamily="34" charset="0"/>
                <a:ea typeface="Calibri" panose="020F0502020204030204" pitchFamily="34" charset="0"/>
                <a:cs typeface="Times New Roman" panose="02020603050405020304" pitchFamily="18" charset="0"/>
              </a:rPr>
              <a:t>It continues to be in good profit which is adding more financial resources to the club for future projects</a:t>
            </a:r>
          </a:p>
          <a:p>
            <a:pPr lvl="1">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A Bar upgrade will be included in the wish list</a:t>
            </a:r>
            <a:r>
              <a:rPr lang="en-GB" dirty="0">
                <a:effectLst/>
                <a:latin typeface="Calibri" panose="020F0502020204030204" pitchFamily="34" charset="0"/>
                <a:ea typeface="Calibri" panose="020F0502020204030204" pitchFamily="34" charset="0"/>
                <a:cs typeface="Times New Roman" panose="02020603050405020304" pitchFamily="18" charset="0"/>
              </a:rPr>
              <a:t> currently being generated</a:t>
            </a:r>
          </a:p>
          <a:p>
            <a:pPr>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Members are now benefitting from member discount at the bar.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GB"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GB" sz="2200" b="1" dirty="0">
                <a:effectLst/>
                <a:latin typeface="Calibri" panose="020F0502020204030204" pitchFamily="34" charset="0"/>
                <a:ea typeface="Calibri" panose="020F0502020204030204" pitchFamily="34" charset="0"/>
                <a:cs typeface="Times New Roman" panose="02020603050405020304" pitchFamily="18" charset="0"/>
              </a:rPr>
              <a:t>Social Committee and Programme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effectLst/>
                <a:latin typeface="Calibri" panose="020F0502020204030204" pitchFamily="34" charset="0"/>
                <a:ea typeface="Calibri" panose="020F0502020204030204" pitchFamily="34" charset="0"/>
                <a:cs typeface="Times New Roman" panose="02020603050405020304" pitchFamily="18" charset="0"/>
              </a:rPr>
              <a:t>The </a:t>
            </a:r>
            <a:r>
              <a:rPr lang="en-GB" b="1" dirty="0">
                <a:effectLst/>
                <a:latin typeface="Calibri" panose="020F0502020204030204" pitchFamily="34" charset="0"/>
                <a:ea typeface="Calibri" panose="020F0502020204030204" pitchFamily="34" charset="0"/>
                <a:cs typeface="Times New Roman" panose="02020603050405020304" pitchFamily="18" charset="0"/>
              </a:rPr>
              <a:t>social committee </a:t>
            </a:r>
            <a:r>
              <a:rPr lang="en-GB" dirty="0">
                <a:effectLst/>
                <a:latin typeface="Calibri" panose="020F0502020204030204" pitchFamily="34" charset="0"/>
                <a:ea typeface="Calibri" panose="020F0502020204030204" pitchFamily="34" charset="0"/>
                <a:cs typeface="Times New Roman" panose="02020603050405020304" pitchFamily="18" charset="0"/>
              </a:rPr>
              <a:t>has run a number of events in the last. All have been well attended and enjoyed by members and visitors during 2023/24</a:t>
            </a:r>
          </a:p>
          <a:p>
            <a:pPr>
              <a:lnSpc>
                <a:spcPct val="107000"/>
              </a:lnSpc>
              <a:spcBef>
                <a:spcPts val="0"/>
              </a:spcBef>
            </a:pPr>
            <a:r>
              <a:rPr lang="en-GB" dirty="0">
                <a:latin typeface="Calibri" panose="020F0502020204030204" pitchFamily="34" charset="0"/>
                <a:ea typeface="Calibri" panose="020F0502020204030204" pitchFamily="34" charset="0"/>
                <a:cs typeface="Times New Roman" panose="02020603050405020304" pitchFamily="18" charset="0"/>
              </a:rPr>
              <a:t>Harriet Ellis continues to run a now vastly reduced social committee. </a:t>
            </a:r>
            <a:r>
              <a:rPr lang="en-GB" sz="19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She is looking for some more creative, willing and social members to help to create and organise the timetable for the year. Please speak to Harriet if you have available time and motivation</a:t>
            </a:r>
            <a:endParaRPr lang="en-GB"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DCE0D85-9604-48C8-85FD-9F6029B737FC}"/>
              </a:ext>
            </a:extLst>
          </p:cNvPr>
          <p:cNvSpPr>
            <a:spLocks noGrp="1"/>
          </p:cNvSpPr>
          <p:nvPr>
            <p:ph type="sldNum" sz="quarter" idx="12"/>
          </p:nvPr>
        </p:nvSpPr>
        <p:spPr/>
        <p:txBody>
          <a:bodyPr/>
          <a:lstStyle/>
          <a:p>
            <a:fld id="{43642A6E-DD3C-4BD9-AFE1-BE23C243BDA9}" type="slidenum">
              <a:rPr lang="en-GB" smtClean="0"/>
              <a:t>9</a:t>
            </a:fld>
            <a:endParaRPr lang="en-GB"/>
          </a:p>
        </p:txBody>
      </p:sp>
    </p:spTree>
    <p:extLst>
      <p:ext uri="{BB962C8B-B14F-4D97-AF65-F5344CB8AC3E}">
        <p14:creationId xmlns:p14="http://schemas.microsoft.com/office/powerpoint/2010/main" val="15796469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89933ae5-adba-4599-ada3-c962f93fa9d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CC7586AA381A48A26F3F8B80466ED5" ma:contentTypeVersion="20" ma:contentTypeDescription="Create a new document." ma:contentTypeScope="" ma:versionID="99579ba6a469ee72104572057da542c5">
  <xsd:schema xmlns:xsd="http://www.w3.org/2001/XMLSchema" xmlns:xs="http://www.w3.org/2001/XMLSchema" xmlns:p="http://schemas.microsoft.com/office/2006/metadata/properties" xmlns:ns3="339f9a6c-5b3c-430c-8ff6-ac816f200861" xmlns:ns4="89933ae5-adba-4599-ada3-c962f93fa9d3" targetNamespace="http://schemas.microsoft.com/office/2006/metadata/properties" ma:root="true" ma:fieldsID="8df785b64f8297302bfc351322fa0c69" ns3:_="" ns4:_="">
    <xsd:import namespace="339f9a6c-5b3c-430c-8ff6-ac816f200861"/>
    <xsd:import namespace="89933ae5-adba-4599-ada3-c962f93fa9d3"/>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LengthInSeconds" minOccurs="0"/>
                <xsd:element ref="ns4:_activity" minOccurs="0"/>
                <xsd:element ref="ns4:MediaServiceObjectDetectorVersions" minOccurs="0"/>
                <xsd:element ref="ns4:MediaServiceOCR" minOccurs="0"/>
                <xsd:element ref="ns4:MediaServiceLocation"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9f9a6c-5b3c-430c-8ff6-ac816f20086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9933ae5-adba-4599-ada3-c962f93fa9d3"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indexed="true" ma:internalName="MediaServiceLocation"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942773-F459-4909-A956-0B249E98DD9B}">
  <ds:schemaRefs>
    <ds:schemaRef ds:uri="http://schemas.microsoft.com/sharepoint/v3/contenttype/forms"/>
  </ds:schemaRefs>
</ds:datastoreItem>
</file>

<file path=customXml/itemProps2.xml><?xml version="1.0" encoding="utf-8"?>
<ds:datastoreItem xmlns:ds="http://schemas.openxmlformats.org/officeDocument/2006/customXml" ds:itemID="{4F52ECE4-9188-4D19-B193-D9C1891B7F41}">
  <ds:schemaRefs>
    <ds:schemaRef ds:uri="http://www.w3.org/XML/1998/namespace"/>
    <ds:schemaRef ds:uri="http://schemas.microsoft.com/office/2006/metadata/properties"/>
    <ds:schemaRef ds:uri="http://schemas.microsoft.com/office/2006/documentManagement/types"/>
    <ds:schemaRef ds:uri="http://purl.org/dc/elements/1.1/"/>
    <ds:schemaRef ds:uri="89933ae5-adba-4599-ada3-c962f93fa9d3"/>
    <ds:schemaRef ds:uri="http://schemas.microsoft.com/office/infopath/2007/PartnerControls"/>
    <ds:schemaRef ds:uri="http://schemas.openxmlformats.org/package/2006/metadata/core-properties"/>
    <ds:schemaRef ds:uri="339f9a6c-5b3c-430c-8ff6-ac816f200861"/>
    <ds:schemaRef ds:uri="http://purl.org/dc/dcmitype/"/>
    <ds:schemaRef ds:uri="http://purl.org/dc/terms/"/>
  </ds:schemaRefs>
</ds:datastoreItem>
</file>

<file path=customXml/itemProps3.xml><?xml version="1.0" encoding="utf-8"?>
<ds:datastoreItem xmlns:ds="http://schemas.openxmlformats.org/officeDocument/2006/customXml" ds:itemID="{F4A0A222-D3F0-4BE5-877D-6E97B57C6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9f9a6c-5b3c-430c-8ff6-ac816f200861"/>
    <ds:schemaRef ds:uri="89933ae5-adba-4599-ada3-c962f93fa9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4585</Words>
  <Application>Microsoft Office PowerPoint</Application>
  <PresentationFormat>Widescreen</PresentationFormat>
  <Paragraphs>276</Paragraphs>
  <Slides>31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Aptos</vt:lpstr>
      <vt:lpstr>Arial</vt:lpstr>
      <vt:lpstr>Calibri</vt:lpstr>
      <vt:lpstr>Courier New</vt:lpstr>
      <vt:lpstr>Trebuchet MS</vt:lpstr>
      <vt:lpstr>Wingdings</vt:lpstr>
      <vt:lpstr>Wingdings 3</vt:lpstr>
      <vt:lpstr>Facet</vt:lpstr>
      <vt:lpstr>Worksheet</vt:lpstr>
      <vt:lpstr>Chesham 1879 LT&amp;SC AGM</vt:lpstr>
      <vt:lpstr>AGM Agenda</vt:lpstr>
      <vt:lpstr>Agenda</vt:lpstr>
      <vt:lpstr>Election of Club Chair </vt:lpstr>
      <vt:lpstr>CLUB CHAIR’S REPORT</vt:lpstr>
      <vt:lpstr>Club chair’s report</vt:lpstr>
      <vt:lpstr>Club chair’s report</vt:lpstr>
      <vt:lpstr>Club Grounds and Courts</vt:lpstr>
      <vt:lpstr>Health and wellbeing at the club</vt:lpstr>
      <vt:lpstr>Padel update </vt:lpstr>
      <vt:lpstr>FUTURE ENERGY STRATEGY GROUP</vt:lpstr>
      <vt:lpstr>IT and Communication</vt:lpstr>
      <vt:lpstr>Tennis Chairman’s report</vt:lpstr>
      <vt:lpstr>Overview</vt:lpstr>
      <vt:lpstr>Tennis at the club</vt:lpstr>
      <vt:lpstr>Membership &amp; Subscriptions</vt:lpstr>
      <vt:lpstr>Twinning trip to Houilles, Paris</vt:lpstr>
      <vt:lpstr>Facilities</vt:lpstr>
      <vt:lpstr>Tennis/Padel – Head Coach’s report</vt:lpstr>
      <vt:lpstr>Tennis/Padel coaching - Summary</vt:lpstr>
      <vt:lpstr>Squash Chairman’s Report</vt:lpstr>
      <vt:lpstr>How squash has progressed during 2023</vt:lpstr>
      <vt:lpstr>How squash has progressed during 2022</vt:lpstr>
      <vt:lpstr>How squash has progressed during 2023</vt:lpstr>
      <vt:lpstr>Finance Report</vt:lpstr>
      <vt:lpstr>Finance 1</vt:lpstr>
      <vt:lpstr>Finance 2</vt:lpstr>
      <vt:lpstr>Finance 3</vt:lpstr>
      <vt:lpstr>Finance 4</vt:lpstr>
      <vt:lpstr>VOTING IN OF OFFICERS</vt:lpstr>
      <vt:lpstr>EXISTING CLUB OFFICERS/COMMITTEES All Officers/committees are happy to stand again for the next 12 months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Beard</dc:creator>
  <cp:lastModifiedBy>Alistair Ryall</cp:lastModifiedBy>
  <cp:revision>54</cp:revision>
  <cp:lastPrinted>2021-05-14T10:54:14Z</cp:lastPrinted>
  <dcterms:created xsi:type="dcterms:W3CDTF">2021-02-10T14:38:57Z</dcterms:created>
  <dcterms:modified xsi:type="dcterms:W3CDTF">2024-03-24T11:30:49Z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0x010100EFCC7586AA381A48A26F3F8B80466ED5</vt:lpwstr>
  </property>
</Properties>
</file>